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7" r:id="rId2"/>
    <p:sldId id="258" r:id="rId3"/>
    <p:sldId id="259" r:id="rId4"/>
    <p:sldId id="331" r:id="rId5"/>
    <p:sldId id="332" r:id="rId6"/>
    <p:sldId id="333" r:id="rId7"/>
    <p:sldId id="334" r:id="rId8"/>
    <p:sldId id="335" r:id="rId9"/>
    <p:sldId id="336" r:id="rId10"/>
    <p:sldId id="337" r:id="rId11"/>
    <p:sldId id="338" r:id="rId12"/>
    <p:sldId id="339" r:id="rId13"/>
    <p:sldId id="340" r:id="rId14"/>
    <p:sldId id="341" r:id="rId15"/>
    <p:sldId id="342" r:id="rId16"/>
    <p:sldId id="286" r:id="rId17"/>
    <p:sldId id="277" r:id="rId18"/>
    <p:sldId id="278" r:id="rId19"/>
    <p:sldId id="279"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976"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A3E6BF-FCE1-4CC7-8E77-A04E038CA343}" type="datetimeFigureOut">
              <a:rPr lang="en-IN" smtClean="0"/>
              <a:t>25-01-2026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BAA4B0-96A8-4143-925A-4EB1D264507D}" type="slidenum">
              <a:rPr lang="en-IN" smtClean="0"/>
              <a:t>‹#›</a:t>
            </a:fld>
            <a:endParaRPr lang="en-IN"/>
          </a:p>
        </p:txBody>
      </p:sp>
    </p:spTree>
    <p:extLst>
      <p:ext uri="{BB962C8B-B14F-4D97-AF65-F5344CB8AC3E}">
        <p14:creationId xmlns:p14="http://schemas.microsoft.com/office/powerpoint/2010/main" val="19672982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1CD819-CC67-4ED8-BA67-5E3C7A30D019}" type="slidenum">
              <a:rPr lang="en-US" smtClean="0"/>
              <a:t>1</a:t>
            </a:fld>
            <a:endParaRPr lang="en-US"/>
          </a:p>
        </p:txBody>
      </p:sp>
    </p:spTree>
    <p:extLst>
      <p:ext uri="{BB962C8B-B14F-4D97-AF65-F5344CB8AC3E}">
        <p14:creationId xmlns:p14="http://schemas.microsoft.com/office/powerpoint/2010/main" val="1375258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Tree>
    <p:extLst>
      <p:ext uri="{BB962C8B-B14F-4D97-AF65-F5344CB8AC3E}">
        <p14:creationId xmlns:p14="http://schemas.microsoft.com/office/powerpoint/2010/main" val="24593858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228600"/>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pic>
        <p:nvPicPr>
          <p:cNvPr id="5" name="Picture 4">
            <a:extLst>
              <a:ext uri="{FF2B5EF4-FFF2-40B4-BE49-F238E27FC236}">
                <a16:creationId xmlns:a16="http://schemas.microsoft.com/office/drawing/2014/main" id="{27C65C89-E105-C008-6E8B-D688CC41A3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12593" y="-1591"/>
            <a:ext cx="978370" cy="907676"/>
          </a:xfrm>
          <a:prstGeom prst="rect">
            <a:avLst/>
          </a:prstGeom>
        </p:spPr>
      </p:pic>
      <p:pic>
        <p:nvPicPr>
          <p:cNvPr id="14" name="Picture 13">
            <a:extLst>
              <a:ext uri="{FF2B5EF4-FFF2-40B4-BE49-F238E27FC236}">
                <a16:creationId xmlns:a16="http://schemas.microsoft.com/office/drawing/2014/main" id="{8F910849-4E17-3AB3-C054-249712DB0B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83704" y="1"/>
            <a:ext cx="1128889" cy="915991"/>
          </a:xfrm>
          <a:prstGeom prst="rect">
            <a:avLst/>
          </a:prstGeom>
        </p:spPr>
      </p:pic>
      <p:pic>
        <p:nvPicPr>
          <p:cNvPr id="16" name="Picture 15">
            <a:extLst>
              <a:ext uri="{FF2B5EF4-FFF2-40B4-BE49-F238E27FC236}">
                <a16:creationId xmlns:a16="http://schemas.microsoft.com/office/drawing/2014/main" id="{F0E60487-6420-9010-ED7F-BD9A923BEC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3777" y="76200"/>
            <a:ext cx="1429927" cy="762000"/>
          </a:xfrm>
          <a:prstGeom prst="rect">
            <a:avLst/>
          </a:prstGeom>
        </p:spPr>
      </p:pic>
      <p:pic>
        <p:nvPicPr>
          <p:cNvPr id="18" name="Picture 17">
            <a:extLst>
              <a:ext uri="{FF2B5EF4-FFF2-40B4-BE49-F238E27FC236}">
                <a16:creationId xmlns:a16="http://schemas.microsoft.com/office/drawing/2014/main" id="{C41A4925-3356-0BC5-8B21-30794D8FCAC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5778" y="1"/>
            <a:ext cx="2784593" cy="915991"/>
          </a:xfrm>
          <a:prstGeom prst="rect">
            <a:avLst/>
          </a:prstGeom>
        </p:spPr>
      </p:pic>
    </p:spTree>
    <p:extLst>
      <p:ext uri="{BB962C8B-B14F-4D97-AF65-F5344CB8AC3E}">
        <p14:creationId xmlns:p14="http://schemas.microsoft.com/office/powerpoint/2010/main" val="2872832037"/>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03153" rtl="0" eaLnBrk="1" latinLnBrk="0" hangingPunct="1">
        <a:spcBef>
          <a:spcPct val="0"/>
        </a:spcBef>
        <a:buNone/>
        <a:defRPr sz="4346" kern="1200">
          <a:solidFill>
            <a:schemeClr val="tx1"/>
          </a:solidFill>
          <a:latin typeface="+mj-lt"/>
          <a:ea typeface="+mj-ea"/>
          <a:cs typeface="+mj-cs"/>
        </a:defRPr>
      </a:lvl1pPr>
    </p:titleStyle>
    <p:bodyStyle>
      <a:lvl1pPr marL="338682" indent="-338682" algn="l" defTabSz="903153" rtl="0" eaLnBrk="1" latinLnBrk="0" hangingPunct="1">
        <a:spcBef>
          <a:spcPct val="20000"/>
        </a:spcBef>
        <a:buFont typeface="Arial" pitchFamily="34" charset="0"/>
        <a:buChar char="•"/>
        <a:defRPr sz="3161" kern="1200">
          <a:solidFill>
            <a:schemeClr val="tx1"/>
          </a:solidFill>
          <a:latin typeface="+mn-lt"/>
          <a:ea typeface="+mn-ea"/>
          <a:cs typeface="+mn-cs"/>
        </a:defRPr>
      </a:lvl1pPr>
      <a:lvl2pPr marL="733812" indent="-282235" algn="l" defTabSz="903153" rtl="0" eaLnBrk="1" latinLnBrk="0" hangingPunct="1">
        <a:spcBef>
          <a:spcPct val="20000"/>
        </a:spcBef>
        <a:buFont typeface="Arial" pitchFamily="34" charset="0"/>
        <a:buChar char="–"/>
        <a:defRPr sz="2766" kern="1200">
          <a:solidFill>
            <a:schemeClr val="tx1"/>
          </a:solidFill>
          <a:latin typeface="+mn-lt"/>
          <a:ea typeface="+mn-ea"/>
          <a:cs typeface="+mn-cs"/>
        </a:defRPr>
      </a:lvl2pPr>
      <a:lvl3pPr marL="1128941" indent="-225788" algn="l" defTabSz="903153" rtl="0" eaLnBrk="1" latinLnBrk="0" hangingPunct="1">
        <a:spcBef>
          <a:spcPct val="20000"/>
        </a:spcBef>
        <a:buFont typeface="Arial" pitchFamily="34" charset="0"/>
        <a:buChar char="•"/>
        <a:defRPr sz="2370" kern="1200">
          <a:solidFill>
            <a:schemeClr val="tx1"/>
          </a:solidFill>
          <a:latin typeface="+mn-lt"/>
          <a:ea typeface="+mn-ea"/>
          <a:cs typeface="+mn-cs"/>
        </a:defRPr>
      </a:lvl3pPr>
      <a:lvl4pPr marL="1580518"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4pPr>
      <a:lvl5pPr marL="2032094"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5pPr>
      <a:lvl6pPr marL="248367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6pPr>
      <a:lvl7pPr marL="2935247"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7pPr>
      <a:lvl8pPr marL="3386823"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8pPr>
      <a:lvl9pPr marL="383840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9pPr>
    </p:bodyStyle>
    <p:otherStyle>
      <a:defPPr>
        <a:defRPr lang="en-US"/>
      </a:defPPr>
      <a:lvl1pPr marL="0" algn="l" defTabSz="903153" rtl="0" eaLnBrk="1" latinLnBrk="0" hangingPunct="1">
        <a:defRPr sz="1778" kern="1200">
          <a:solidFill>
            <a:schemeClr val="tx1"/>
          </a:solidFill>
          <a:latin typeface="+mn-lt"/>
          <a:ea typeface="+mn-ea"/>
          <a:cs typeface="+mn-cs"/>
        </a:defRPr>
      </a:lvl1pPr>
      <a:lvl2pPr marL="451576" algn="l" defTabSz="903153" rtl="0" eaLnBrk="1" latinLnBrk="0" hangingPunct="1">
        <a:defRPr sz="1778" kern="1200">
          <a:solidFill>
            <a:schemeClr val="tx1"/>
          </a:solidFill>
          <a:latin typeface="+mn-lt"/>
          <a:ea typeface="+mn-ea"/>
          <a:cs typeface="+mn-cs"/>
        </a:defRPr>
      </a:lvl2pPr>
      <a:lvl3pPr marL="903153" algn="l" defTabSz="903153" rtl="0" eaLnBrk="1" latinLnBrk="0" hangingPunct="1">
        <a:defRPr sz="1778" kern="1200">
          <a:solidFill>
            <a:schemeClr val="tx1"/>
          </a:solidFill>
          <a:latin typeface="+mn-lt"/>
          <a:ea typeface="+mn-ea"/>
          <a:cs typeface="+mn-cs"/>
        </a:defRPr>
      </a:lvl3pPr>
      <a:lvl4pPr marL="1354729" algn="l" defTabSz="903153" rtl="0" eaLnBrk="1" latinLnBrk="0" hangingPunct="1">
        <a:defRPr sz="1778" kern="1200">
          <a:solidFill>
            <a:schemeClr val="tx1"/>
          </a:solidFill>
          <a:latin typeface="+mn-lt"/>
          <a:ea typeface="+mn-ea"/>
          <a:cs typeface="+mn-cs"/>
        </a:defRPr>
      </a:lvl4pPr>
      <a:lvl5pPr marL="1806306" algn="l" defTabSz="903153" rtl="0" eaLnBrk="1" latinLnBrk="0" hangingPunct="1">
        <a:defRPr sz="1778" kern="1200">
          <a:solidFill>
            <a:schemeClr val="tx1"/>
          </a:solidFill>
          <a:latin typeface="+mn-lt"/>
          <a:ea typeface="+mn-ea"/>
          <a:cs typeface="+mn-cs"/>
        </a:defRPr>
      </a:lvl5pPr>
      <a:lvl6pPr marL="2257882" algn="l" defTabSz="903153" rtl="0" eaLnBrk="1" latinLnBrk="0" hangingPunct="1">
        <a:defRPr sz="1778" kern="1200">
          <a:solidFill>
            <a:schemeClr val="tx1"/>
          </a:solidFill>
          <a:latin typeface="+mn-lt"/>
          <a:ea typeface="+mn-ea"/>
          <a:cs typeface="+mn-cs"/>
        </a:defRPr>
      </a:lvl6pPr>
      <a:lvl7pPr marL="2709459" algn="l" defTabSz="903153" rtl="0" eaLnBrk="1" latinLnBrk="0" hangingPunct="1">
        <a:defRPr sz="1778" kern="1200">
          <a:solidFill>
            <a:schemeClr val="tx1"/>
          </a:solidFill>
          <a:latin typeface="+mn-lt"/>
          <a:ea typeface="+mn-ea"/>
          <a:cs typeface="+mn-cs"/>
        </a:defRPr>
      </a:lvl7pPr>
      <a:lvl8pPr marL="3161035" algn="l" defTabSz="903153" rtl="0" eaLnBrk="1" latinLnBrk="0" hangingPunct="1">
        <a:defRPr sz="1778" kern="1200">
          <a:solidFill>
            <a:schemeClr val="tx1"/>
          </a:solidFill>
          <a:latin typeface="+mn-lt"/>
          <a:ea typeface="+mn-ea"/>
          <a:cs typeface="+mn-cs"/>
        </a:defRPr>
      </a:lvl8pPr>
      <a:lvl9pPr marL="3612612" algn="l" defTabSz="903153" rtl="0" eaLnBrk="1" latinLnBrk="0" hangingPunct="1">
        <a:defRPr sz="17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5" name="TextBox 4"/>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6" name="TextBox 5"/>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a:t>
            </a:r>
          </a:p>
        </p:txBody>
      </p:sp>
      <p:sp>
        <p:nvSpPr>
          <p:cNvPr id="7" name="Title 5"/>
          <p:cNvSpPr txBox="1">
            <a:spLocks/>
          </p:cNvSpPr>
          <p:nvPr/>
        </p:nvSpPr>
        <p:spPr>
          <a:xfrm>
            <a:off x="0" y="2210740"/>
            <a:ext cx="12192000" cy="917223"/>
          </a:xfrm>
          <a:prstGeom prst="rect">
            <a:avLst/>
          </a:prstGeom>
        </p:spPr>
        <p:txBody>
          <a:bodyPr vert="horz" lIns="108360" tIns="54181" rIns="108360" bIns="54181" rtlCol="0" anchor="ctr">
            <a:noAutofit/>
          </a:bodyPr>
          <a:lstStyle>
            <a:lvl1pPr algn="ctr" defTabSz="1201704" rtl="0" eaLnBrk="1" latinLnBrk="0" hangingPunct="1">
              <a:spcBef>
                <a:spcPct val="0"/>
              </a:spcBef>
              <a:buNone/>
              <a:defRPr sz="5800" kern="1200">
                <a:solidFill>
                  <a:schemeClr val="tx1"/>
                </a:solidFill>
                <a:latin typeface="+mj-lt"/>
                <a:ea typeface="+mj-ea"/>
                <a:cs typeface="+mj-cs"/>
              </a:defRPr>
            </a:lvl1pPr>
          </a:lstStyle>
          <a:p>
            <a:r>
              <a:rPr lang="en-US" sz="3654" b="1" dirty="0">
                <a:solidFill>
                  <a:srgbClr val="002060"/>
                </a:solidFill>
                <a:latin typeface="Cambria" pitchFamily="18" charset="0"/>
              </a:rPr>
              <a:t>Computer Graphics and Visualization - </a:t>
            </a:r>
            <a:r>
              <a:rPr lang="en-US" sz="3654" b="1" dirty="0">
                <a:solidFill>
                  <a:srgbClr val="D60093"/>
                </a:solidFill>
                <a:latin typeface="Cambria" pitchFamily="18" charset="0"/>
              </a:rPr>
              <a:t>(BCG402)</a:t>
            </a:r>
          </a:p>
          <a:p>
            <a:endParaRPr lang="en-US" sz="5729" b="1" dirty="0">
              <a:solidFill>
                <a:srgbClr val="D60093"/>
              </a:solidFill>
              <a:latin typeface="Cambria" pitchFamily="18" charset="0"/>
            </a:endParaRPr>
          </a:p>
        </p:txBody>
      </p:sp>
      <p:sp>
        <p:nvSpPr>
          <p:cNvPr id="8" name="Subtitle 6"/>
          <p:cNvSpPr txBox="1">
            <a:spLocks/>
          </p:cNvSpPr>
          <p:nvPr/>
        </p:nvSpPr>
        <p:spPr>
          <a:xfrm>
            <a:off x="6521217" y="3805296"/>
            <a:ext cx="5670783" cy="2107259"/>
          </a:xfrm>
          <a:prstGeom prst="rect">
            <a:avLst/>
          </a:prstGeom>
        </p:spPr>
        <p:txBody>
          <a:bodyPr vert="horz" lIns="0" tIns="45156" rIns="0" bIns="45156" rtlCol="0">
            <a:noAutofit/>
          </a:bodyPr>
          <a:lstStyle>
            <a:lvl1pPr marL="0" indent="0" algn="l" defTabSz="685800" rtl="0" eaLnBrk="1" latinLnBrk="0" hangingPunct="1">
              <a:lnSpc>
                <a:spcPct val="90000"/>
              </a:lnSpc>
              <a:spcBef>
                <a:spcPts val="0"/>
              </a:spcBef>
              <a:buFont typeface="Wingdings" panose="05000000000000000000" pitchFamily="2" charset="2"/>
              <a:buNone/>
              <a:defRPr sz="1350" kern="1200">
                <a:solidFill>
                  <a:schemeClr val="tx1"/>
                </a:solidFill>
                <a:latin typeface="+mn-lt"/>
                <a:ea typeface="+mn-ea"/>
                <a:cs typeface="+mn-cs"/>
              </a:defRPr>
            </a:lvl1pPr>
            <a:lvl2pPr marL="342900" indent="0" algn="ctr" defTabSz="685800" rtl="0" eaLnBrk="1" latinLnBrk="0" hangingPunct="1">
              <a:lnSpc>
                <a:spcPct val="90000"/>
              </a:lnSpc>
              <a:spcBef>
                <a:spcPts val="450"/>
              </a:spcBef>
              <a:buFont typeface="Wingdings" panose="05000000000000000000" pitchFamily="2" charset="2"/>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450"/>
              </a:spcBef>
              <a:buFont typeface="Wingdings" panose="05000000000000000000" pitchFamily="2" charset="2"/>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9pPr>
          </a:lstStyle>
          <a:p>
            <a:pPr marL="1136781" lvl="8" algn="l">
              <a:lnSpc>
                <a:spcPct val="150000"/>
              </a:lnSpc>
            </a:pPr>
            <a:r>
              <a:rPr lang="en-US" sz="2370" b="1" dirty="0">
                <a:solidFill>
                  <a:srgbClr val="002060"/>
                </a:solidFill>
                <a:latin typeface="Cambria" pitchFamily="18" charset="0"/>
              </a:rPr>
              <a:t> Course Coordinator:</a:t>
            </a:r>
          </a:p>
          <a:p>
            <a:pPr marL="1136781" lvl="8" algn="l">
              <a:lnSpc>
                <a:spcPct val="100000"/>
              </a:lnSpc>
            </a:pPr>
            <a:r>
              <a:rPr lang="en-US" sz="1975" b="1" dirty="0">
                <a:solidFill>
                  <a:srgbClr val="002060"/>
                </a:solidFill>
                <a:latin typeface="Cambria" pitchFamily="18" charset="0"/>
              </a:rPr>
              <a:t>                      </a:t>
            </a:r>
            <a:r>
              <a:rPr lang="en-US" sz="2370" b="1" dirty="0">
                <a:solidFill>
                  <a:srgbClr val="002060"/>
                </a:solidFill>
                <a:latin typeface="Cambria" pitchFamily="18" charset="0"/>
              </a:rPr>
              <a:t>Prof. Yogesh N</a:t>
            </a:r>
          </a:p>
          <a:p>
            <a:pPr marL="1136781" lvl="8" algn="l">
              <a:lnSpc>
                <a:spcPct val="100000"/>
              </a:lnSpc>
            </a:pPr>
            <a:r>
              <a:rPr lang="en-US" sz="1975" dirty="0">
                <a:solidFill>
                  <a:srgbClr val="002060"/>
                </a:solidFill>
                <a:latin typeface="Cambria" pitchFamily="18" charset="0"/>
              </a:rPr>
              <a:t>                      </a:t>
            </a:r>
            <a:r>
              <a:rPr lang="en-US" sz="2074" i="1" dirty="0">
                <a:solidFill>
                  <a:srgbClr val="D60093"/>
                </a:solidFill>
                <a:latin typeface="Cambria" pitchFamily="18" charset="0"/>
              </a:rPr>
              <a:t>Assistant Professor</a:t>
            </a:r>
          </a:p>
          <a:p>
            <a:pPr marL="1136781" lvl="8" algn="l">
              <a:lnSpc>
                <a:spcPct val="100000"/>
              </a:lnSpc>
            </a:pPr>
            <a:r>
              <a:rPr lang="en-US" sz="2074" i="1" dirty="0">
                <a:solidFill>
                  <a:srgbClr val="D60093"/>
                </a:solidFill>
                <a:latin typeface="Cambria" pitchFamily="18" charset="0"/>
              </a:rPr>
              <a:t>                     Dept. of CSD</a:t>
            </a:r>
          </a:p>
          <a:p>
            <a:pPr marL="1136781" lvl="8" algn="l">
              <a:lnSpc>
                <a:spcPct val="100000"/>
              </a:lnSpc>
            </a:pPr>
            <a:r>
              <a:rPr lang="en-US" sz="2074" i="1" dirty="0">
                <a:solidFill>
                  <a:srgbClr val="D60093"/>
                </a:solidFill>
                <a:latin typeface="Cambria" pitchFamily="18" charset="0"/>
              </a:rPr>
              <a:t>                     ATMECE, Mysuru</a:t>
            </a:r>
          </a:p>
          <a:p>
            <a:pPr marL="1136781" lvl="8" algn="l">
              <a:lnSpc>
                <a:spcPct val="100000"/>
              </a:lnSpc>
            </a:pPr>
            <a:r>
              <a:rPr lang="en-US" sz="2074" i="1" dirty="0">
                <a:solidFill>
                  <a:srgbClr val="D60093"/>
                </a:solidFill>
                <a:latin typeface="Cambria" pitchFamily="18" charset="0"/>
              </a:rPr>
              <a:t>                                          </a:t>
            </a:r>
            <a:endParaRPr lang="en-US" sz="2074" b="1" i="1" dirty="0">
              <a:solidFill>
                <a:srgbClr val="D60093"/>
              </a:solidFill>
              <a:latin typeface="+mj-lt"/>
            </a:endParaRPr>
          </a:p>
        </p:txBody>
      </p:sp>
      <p:pic>
        <p:nvPicPr>
          <p:cNvPr id="9" name="Picture 2" descr="My First Motion Graphic! by Jason Tang on Dribbble"/>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30964" y="2858024"/>
            <a:ext cx="4518691" cy="3389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43002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10</a:t>
            </a:r>
          </a:p>
        </p:txBody>
      </p:sp>
      <p:sp>
        <p:nvSpPr>
          <p:cNvPr id="8" name="Rectangle 7"/>
          <p:cNvSpPr/>
          <p:nvPr/>
        </p:nvSpPr>
        <p:spPr>
          <a:xfrm>
            <a:off x="752593" y="1727964"/>
            <a:ext cx="11138370" cy="395170"/>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Subtracting Equation 14 from the preceding equation, we have</a:t>
            </a:r>
          </a:p>
        </p:txBody>
      </p:sp>
      <p:sp>
        <p:nvSpPr>
          <p:cNvPr id="7" name="Rounded Rectangle 6"/>
          <p:cNvSpPr/>
          <p:nvPr/>
        </p:nvSpPr>
        <p:spPr>
          <a:xfrm>
            <a:off x="2709333" y="1095963"/>
            <a:ext cx="6246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err="1">
                <a:solidFill>
                  <a:srgbClr val="002060"/>
                </a:solidFill>
                <a:latin typeface="Cambria" pitchFamily="18" charset="0"/>
              </a:rPr>
              <a:t>Bresenham’s</a:t>
            </a:r>
            <a:r>
              <a:rPr lang="en-US" sz="2370" b="1" dirty="0">
                <a:solidFill>
                  <a:srgbClr val="002060"/>
                </a:solidFill>
                <a:latin typeface="Cambria" pitchFamily="18" charset="0"/>
              </a:rPr>
              <a:t> Line-Drawing Algorithm</a:t>
            </a:r>
            <a:endParaRPr lang="en-US" sz="2370" dirty="0"/>
          </a:p>
        </p:txBody>
      </p:sp>
      <p:pic>
        <p:nvPicPr>
          <p:cNvPr id="5" name="Picture 4"/>
          <p:cNvPicPr>
            <a:picLocks noChangeAspect="1"/>
          </p:cNvPicPr>
          <p:nvPr/>
        </p:nvPicPr>
        <p:blipFill>
          <a:blip r:embed="rId2"/>
          <a:stretch>
            <a:fillRect/>
          </a:stretch>
        </p:blipFill>
        <p:spPr>
          <a:xfrm>
            <a:off x="1806222" y="2228321"/>
            <a:ext cx="8880593" cy="1351198"/>
          </a:xfrm>
          <a:prstGeom prst="rect">
            <a:avLst/>
          </a:prstGeom>
        </p:spPr>
      </p:pic>
      <p:sp>
        <p:nvSpPr>
          <p:cNvPr id="6" name="Rectangle 5"/>
          <p:cNvSpPr/>
          <p:nvPr/>
        </p:nvSpPr>
        <p:spPr>
          <a:xfrm>
            <a:off x="752593" y="3699404"/>
            <a:ext cx="11138370" cy="1611078"/>
          </a:xfrm>
          <a:prstGeom prst="rect">
            <a:avLst/>
          </a:prstGeom>
        </p:spPr>
        <p:txBody>
          <a:bodyPr wrap="square">
            <a:spAutoFit/>
          </a:bodyPr>
          <a:lstStyle/>
          <a:p>
            <a:r>
              <a:rPr lang="en-US" sz="1975" dirty="0">
                <a:solidFill>
                  <a:srgbClr val="002060"/>
                </a:solidFill>
                <a:latin typeface="Cambria" pitchFamily="18" charset="0"/>
              </a:rPr>
              <a:t>	where the term y</a:t>
            </a:r>
            <a:r>
              <a:rPr lang="en-US" sz="1383" dirty="0">
                <a:solidFill>
                  <a:srgbClr val="002060"/>
                </a:solidFill>
                <a:latin typeface="Cambria" pitchFamily="18" charset="0"/>
              </a:rPr>
              <a:t>k</a:t>
            </a:r>
            <a:r>
              <a:rPr lang="en-US" sz="1975" dirty="0">
                <a:solidFill>
                  <a:srgbClr val="002060"/>
                </a:solidFill>
                <a:latin typeface="Cambria" pitchFamily="18" charset="0"/>
              </a:rPr>
              <a:t>+1 − </a:t>
            </a:r>
            <a:r>
              <a:rPr lang="en-US" sz="1975" dirty="0" err="1">
                <a:solidFill>
                  <a:srgbClr val="002060"/>
                </a:solidFill>
                <a:latin typeface="Cambria" pitchFamily="18" charset="0"/>
              </a:rPr>
              <a:t>y</a:t>
            </a:r>
            <a:r>
              <a:rPr lang="en-US" sz="1383" dirty="0" err="1">
                <a:solidFill>
                  <a:srgbClr val="002060"/>
                </a:solidFill>
                <a:latin typeface="Cambria" pitchFamily="18" charset="0"/>
              </a:rPr>
              <a:t>k</a:t>
            </a:r>
            <a:r>
              <a:rPr lang="en-US" sz="1975" dirty="0">
                <a:solidFill>
                  <a:srgbClr val="002060"/>
                </a:solidFill>
                <a:latin typeface="Cambria" pitchFamily="18" charset="0"/>
              </a:rPr>
              <a:t> is either 0 or 1, depending on the sign of parameter </a:t>
            </a:r>
            <a:r>
              <a:rPr lang="en-US" sz="1975" dirty="0" err="1">
                <a:solidFill>
                  <a:srgbClr val="002060"/>
                </a:solidFill>
                <a:latin typeface="Cambria" pitchFamily="18" charset="0"/>
              </a:rPr>
              <a:t>p</a:t>
            </a:r>
            <a:r>
              <a:rPr lang="en-US" sz="1383" dirty="0" err="1">
                <a:solidFill>
                  <a:srgbClr val="002060"/>
                </a:solidFill>
                <a:latin typeface="Cambria" pitchFamily="18" charset="0"/>
              </a:rPr>
              <a:t>k</a:t>
            </a:r>
            <a:r>
              <a:rPr lang="en-US" sz="1975" dirty="0">
                <a:solidFill>
                  <a:srgbClr val="002060"/>
                </a:solidFill>
                <a:latin typeface="Cambria" pitchFamily="18" charset="0"/>
              </a:rPr>
              <a:t> .</a:t>
            </a:r>
          </a:p>
          <a:p>
            <a:endParaRPr lang="en-US" sz="1975" dirty="0">
              <a:solidFill>
                <a:srgbClr val="002060"/>
              </a:solidFill>
              <a:latin typeface="Cambria" pitchFamily="18" charset="0"/>
            </a:endParaRPr>
          </a:p>
          <a:p>
            <a:pPr marL="338682" indent="-338682" algn="just">
              <a:buFont typeface="Wingdings" panose="05000000000000000000" pitchFamily="2" charset="2"/>
              <a:buChar char="ü"/>
            </a:pPr>
            <a:r>
              <a:rPr lang="en-US" sz="1975" dirty="0">
                <a:solidFill>
                  <a:srgbClr val="002060"/>
                </a:solidFill>
                <a:latin typeface="Cambria" pitchFamily="18" charset="0"/>
              </a:rPr>
              <a:t>This recursive calculation of decision parameters is performed at each integer x position, starting at the left coordinate endpoint of the line. The first parameter, p</a:t>
            </a:r>
            <a:r>
              <a:rPr lang="en-US" sz="1383" dirty="0">
                <a:solidFill>
                  <a:srgbClr val="002060"/>
                </a:solidFill>
                <a:latin typeface="Cambria" pitchFamily="18" charset="0"/>
              </a:rPr>
              <a:t>0</a:t>
            </a:r>
            <a:r>
              <a:rPr lang="en-US" sz="1975" dirty="0">
                <a:solidFill>
                  <a:srgbClr val="002060"/>
                </a:solidFill>
                <a:latin typeface="Cambria" pitchFamily="18" charset="0"/>
              </a:rPr>
              <a:t>, is evaluated from Equation 14 at the starting pixel position (x</a:t>
            </a:r>
            <a:r>
              <a:rPr lang="en-US" sz="1383" dirty="0">
                <a:solidFill>
                  <a:srgbClr val="002060"/>
                </a:solidFill>
                <a:latin typeface="Cambria" pitchFamily="18" charset="0"/>
              </a:rPr>
              <a:t>0</a:t>
            </a:r>
            <a:r>
              <a:rPr lang="en-US" sz="1975" dirty="0">
                <a:solidFill>
                  <a:srgbClr val="002060"/>
                </a:solidFill>
                <a:latin typeface="Cambria" pitchFamily="18" charset="0"/>
              </a:rPr>
              <a:t>, y</a:t>
            </a:r>
            <a:r>
              <a:rPr lang="en-US" sz="1383" dirty="0">
                <a:solidFill>
                  <a:srgbClr val="002060"/>
                </a:solidFill>
                <a:latin typeface="Cambria" pitchFamily="18" charset="0"/>
              </a:rPr>
              <a:t>0</a:t>
            </a:r>
            <a:r>
              <a:rPr lang="en-US" sz="1975" dirty="0">
                <a:solidFill>
                  <a:srgbClr val="002060"/>
                </a:solidFill>
                <a:latin typeface="Cambria" pitchFamily="18" charset="0"/>
              </a:rPr>
              <a:t>) and with m evaluated as </a:t>
            </a:r>
            <a:r>
              <a:rPr lang="el-GR" sz="1975" dirty="0">
                <a:solidFill>
                  <a:srgbClr val="002060"/>
                </a:solidFill>
                <a:latin typeface="Cambria" pitchFamily="18" charset="0"/>
              </a:rPr>
              <a:t>Δ</a:t>
            </a:r>
            <a:r>
              <a:rPr lang="en-US" sz="1975" dirty="0">
                <a:solidFill>
                  <a:srgbClr val="002060"/>
                </a:solidFill>
                <a:latin typeface="Cambria" pitchFamily="18" charset="0"/>
              </a:rPr>
              <a:t>y/</a:t>
            </a:r>
            <a:r>
              <a:rPr lang="el-GR" sz="1975" dirty="0">
                <a:solidFill>
                  <a:srgbClr val="002060"/>
                </a:solidFill>
                <a:latin typeface="Cambria" pitchFamily="18" charset="0"/>
              </a:rPr>
              <a:t>Δ</a:t>
            </a:r>
            <a:r>
              <a:rPr lang="en-US" sz="1975" dirty="0">
                <a:solidFill>
                  <a:srgbClr val="002060"/>
                </a:solidFill>
                <a:latin typeface="Cambria" pitchFamily="18" charset="0"/>
              </a:rPr>
              <a:t>x as follows:</a:t>
            </a:r>
          </a:p>
        </p:txBody>
      </p:sp>
      <p:pic>
        <p:nvPicPr>
          <p:cNvPr id="10" name="Picture 9"/>
          <p:cNvPicPr>
            <a:picLocks noChangeAspect="1"/>
          </p:cNvPicPr>
          <p:nvPr/>
        </p:nvPicPr>
        <p:blipFill>
          <a:blip r:embed="rId3"/>
          <a:stretch>
            <a:fillRect/>
          </a:stretch>
        </p:blipFill>
        <p:spPr>
          <a:xfrm>
            <a:off x="4816593" y="5509697"/>
            <a:ext cx="5794963" cy="553378"/>
          </a:xfrm>
          <a:prstGeom prst="rect">
            <a:avLst/>
          </a:prstGeom>
        </p:spPr>
      </p:pic>
    </p:spTree>
    <p:extLst>
      <p:ext uri="{BB962C8B-B14F-4D97-AF65-F5344CB8AC3E}">
        <p14:creationId xmlns:p14="http://schemas.microsoft.com/office/powerpoint/2010/main" val="3488337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11</a:t>
            </a:r>
          </a:p>
        </p:txBody>
      </p:sp>
      <p:sp>
        <p:nvSpPr>
          <p:cNvPr id="7" name="Rounded Rectangle 6"/>
          <p:cNvSpPr/>
          <p:nvPr/>
        </p:nvSpPr>
        <p:spPr>
          <a:xfrm>
            <a:off x="2709333" y="1095963"/>
            <a:ext cx="6246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err="1">
                <a:solidFill>
                  <a:srgbClr val="002060"/>
                </a:solidFill>
                <a:latin typeface="Cambria" pitchFamily="18" charset="0"/>
              </a:rPr>
              <a:t>Bresenham’s</a:t>
            </a:r>
            <a:r>
              <a:rPr lang="en-US" sz="2370" b="1" dirty="0">
                <a:solidFill>
                  <a:srgbClr val="002060"/>
                </a:solidFill>
                <a:latin typeface="Cambria" pitchFamily="18" charset="0"/>
              </a:rPr>
              <a:t> Line-Drawing Algorithm</a:t>
            </a:r>
            <a:endParaRPr lang="en-US" sz="2370" dirty="0"/>
          </a:p>
        </p:txBody>
      </p:sp>
      <p:pic>
        <p:nvPicPr>
          <p:cNvPr id="5" name="Picture 4"/>
          <p:cNvPicPr>
            <a:picLocks noChangeAspect="1"/>
          </p:cNvPicPr>
          <p:nvPr/>
        </p:nvPicPr>
        <p:blipFill>
          <a:blip r:embed="rId2"/>
          <a:stretch>
            <a:fillRect/>
          </a:stretch>
        </p:blipFill>
        <p:spPr>
          <a:xfrm>
            <a:off x="1806222" y="1698038"/>
            <a:ext cx="9181630" cy="4689084"/>
          </a:xfrm>
          <a:prstGeom prst="rect">
            <a:avLst/>
          </a:prstGeom>
        </p:spPr>
      </p:pic>
    </p:spTree>
    <p:extLst>
      <p:ext uri="{BB962C8B-B14F-4D97-AF65-F5344CB8AC3E}">
        <p14:creationId xmlns:p14="http://schemas.microsoft.com/office/powerpoint/2010/main" val="16730527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12</a:t>
            </a:r>
          </a:p>
        </p:txBody>
      </p:sp>
      <p:sp>
        <p:nvSpPr>
          <p:cNvPr id="7" name="Rounded Rectangle 6"/>
          <p:cNvSpPr/>
          <p:nvPr/>
        </p:nvSpPr>
        <p:spPr>
          <a:xfrm>
            <a:off x="2709333" y="1095963"/>
            <a:ext cx="6246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err="1">
                <a:solidFill>
                  <a:srgbClr val="002060"/>
                </a:solidFill>
                <a:latin typeface="Cambria" pitchFamily="18" charset="0"/>
              </a:rPr>
              <a:t>Bresenham’s</a:t>
            </a:r>
            <a:r>
              <a:rPr lang="en-US" sz="2370" b="1" dirty="0">
                <a:solidFill>
                  <a:srgbClr val="002060"/>
                </a:solidFill>
                <a:latin typeface="Cambria" pitchFamily="18" charset="0"/>
              </a:rPr>
              <a:t> Line-Drawing Algorithm</a:t>
            </a:r>
            <a:endParaRPr lang="en-US" sz="2370" dirty="0"/>
          </a:p>
        </p:txBody>
      </p:sp>
      <p:pic>
        <p:nvPicPr>
          <p:cNvPr id="5" name="Picture 4"/>
          <p:cNvPicPr>
            <a:picLocks noChangeAspect="1"/>
          </p:cNvPicPr>
          <p:nvPr/>
        </p:nvPicPr>
        <p:blipFill>
          <a:blip r:embed="rId2"/>
          <a:stretch>
            <a:fillRect/>
          </a:stretch>
        </p:blipFill>
        <p:spPr>
          <a:xfrm>
            <a:off x="1429926" y="1773296"/>
            <a:ext cx="8504296" cy="2558815"/>
          </a:xfrm>
          <a:prstGeom prst="rect">
            <a:avLst/>
          </a:prstGeom>
        </p:spPr>
      </p:pic>
      <p:pic>
        <p:nvPicPr>
          <p:cNvPr id="6" name="Picture 5"/>
          <p:cNvPicPr>
            <a:picLocks noChangeAspect="1"/>
          </p:cNvPicPr>
          <p:nvPr/>
        </p:nvPicPr>
        <p:blipFill>
          <a:blip r:embed="rId3"/>
          <a:stretch>
            <a:fillRect/>
          </a:stretch>
        </p:blipFill>
        <p:spPr>
          <a:xfrm>
            <a:off x="1580444" y="4482630"/>
            <a:ext cx="8579556" cy="1505185"/>
          </a:xfrm>
          <a:prstGeom prst="rect">
            <a:avLst/>
          </a:prstGeom>
        </p:spPr>
      </p:pic>
    </p:spTree>
    <p:extLst>
      <p:ext uri="{BB962C8B-B14F-4D97-AF65-F5344CB8AC3E}">
        <p14:creationId xmlns:p14="http://schemas.microsoft.com/office/powerpoint/2010/main" val="17413391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13</a:t>
            </a:r>
          </a:p>
        </p:txBody>
      </p:sp>
      <p:sp>
        <p:nvSpPr>
          <p:cNvPr id="9" name="Rounded Rectangle 8"/>
          <p:cNvSpPr/>
          <p:nvPr/>
        </p:nvSpPr>
        <p:spPr>
          <a:xfrm>
            <a:off x="2709333" y="1095963"/>
            <a:ext cx="6246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err="1">
                <a:solidFill>
                  <a:srgbClr val="002060"/>
                </a:solidFill>
                <a:latin typeface="Cambria" pitchFamily="18" charset="0"/>
              </a:rPr>
              <a:t>Bresenham’s</a:t>
            </a:r>
            <a:r>
              <a:rPr lang="en-US" sz="2370" b="1" dirty="0">
                <a:solidFill>
                  <a:srgbClr val="002060"/>
                </a:solidFill>
                <a:latin typeface="Cambria" pitchFamily="18" charset="0"/>
              </a:rPr>
              <a:t> Line-Drawing Algorithm</a:t>
            </a:r>
            <a:endParaRPr lang="en-US" sz="2370" dirty="0"/>
          </a:p>
        </p:txBody>
      </p:sp>
      <p:pic>
        <p:nvPicPr>
          <p:cNvPr id="6" name="Picture 5"/>
          <p:cNvPicPr>
            <a:picLocks noChangeAspect="1"/>
          </p:cNvPicPr>
          <p:nvPr/>
        </p:nvPicPr>
        <p:blipFill>
          <a:blip r:embed="rId2"/>
          <a:stretch>
            <a:fillRect/>
          </a:stretch>
        </p:blipFill>
        <p:spPr>
          <a:xfrm>
            <a:off x="225778" y="2450629"/>
            <a:ext cx="5945481" cy="2483556"/>
          </a:xfrm>
          <a:prstGeom prst="rect">
            <a:avLst/>
          </a:prstGeom>
        </p:spPr>
      </p:pic>
      <p:pic>
        <p:nvPicPr>
          <p:cNvPr id="7" name="Picture 6"/>
          <p:cNvPicPr>
            <a:picLocks noChangeAspect="1"/>
          </p:cNvPicPr>
          <p:nvPr/>
        </p:nvPicPr>
        <p:blipFill>
          <a:blip r:embed="rId3"/>
          <a:stretch>
            <a:fillRect/>
          </a:stretch>
        </p:blipFill>
        <p:spPr>
          <a:xfrm>
            <a:off x="6321778" y="2162639"/>
            <a:ext cx="5870222" cy="3072584"/>
          </a:xfrm>
          <a:prstGeom prst="rect">
            <a:avLst/>
          </a:prstGeom>
        </p:spPr>
      </p:pic>
    </p:spTree>
    <p:extLst>
      <p:ext uri="{BB962C8B-B14F-4D97-AF65-F5344CB8AC3E}">
        <p14:creationId xmlns:p14="http://schemas.microsoft.com/office/powerpoint/2010/main" val="8934702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14</a:t>
            </a:r>
          </a:p>
        </p:txBody>
      </p:sp>
      <p:sp>
        <p:nvSpPr>
          <p:cNvPr id="10" name="Rectangle 9"/>
          <p:cNvSpPr/>
          <p:nvPr/>
        </p:nvSpPr>
        <p:spPr>
          <a:xfrm>
            <a:off x="752593" y="1622778"/>
            <a:ext cx="11063111" cy="1003124"/>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Math" panose="02040503050406030204" pitchFamily="18" charset="0"/>
                <a:ea typeface="Cambria Math" panose="02040503050406030204" pitchFamily="18" charset="0"/>
              </a:rPr>
              <a:t>An implementation of </a:t>
            </a:r>
            <a:r>
              <a:rPr lang="en-US" sz="1975" dirty="0" err="1">
                <a:solidFill>
                  <a:srgbClr val="002060"/>
                </a:solidFill>
                <a:latin typeface="Cambria Math" panose="02040503050406030204" pitchFamily="18" charset="0"/>
                <a:ea typeface="Cambria Math" panose="02040503050406030204" pitchFamily="18" charset="0"/>
              </a:rPr>
              <a:t>Bresenham</a:t>
            </a:r>
            <a:r>
              <a:rPr lang="en-US" sz="1975" dirty="0">
                <a:solidFill>
                  <a:srgbClr val="002060"/>
                </a:solidFill>
                <a:latin typeface="Cambria Math" panose="02040503050406030204" pitchFamily="18" charset="0"/>
                <a:ea typeface="Cambria Math" panose="02040503050406030204" pitchFamily="18" charset="0"/>
              </a:rPr>
              <a:t> line drawing for slopes in the range 0&lt;m&lt;1.0 is given in the following procedure. Endpoint pixel positions for the line are passed to this procedure, and pixels are plotted from the left endpoint to the right endpoint.</a:t>
            </a:r>
          </a:p>
        </p:txBody>
      </p:sp>
      <p:sp>
        <p:nvSpPr>
          <p:cNvPr id="7" name="Rounded Rectangle 6"/>
          <p:cNvSpPr/>
          <p:nvPr/>
        </p:nvSpPr>
        <p:spPr>
          <a:xfrm>
            <a:off x="2709333" y="1020704"/>
            <a:ext cx="6246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err="1">
                <a:solidFill>
                  <a:srgbClr val="002060"/>
                </a:solidFill>
                <a:latin typeface="Cambria" pitchFamily="18" charset="0"/>
              </a:rPr>
              <a:t>Bresenham’s</a:t>
            </a:r>
            <a:r>
              <a:rPr lang="en-US" sz="2370" b="1" dirty="0">
                <a:solidFill>
                  <a:srgbClr val="002060"/>
                </a:solidFill>
                <a:latin typeface="Cambria" pitchFamily="18" charset="0"/>
              </a:rPr>
              <a:t> Line-Drawing Algorithm</a:t>
            </a:r>
            <a:endParaRPr lang="en-US" sz="2370" dirty="0"/>
          </a:p>
        </p:txBody>
      </p:sp>
      <p:pic>
        <p:nvPicPr>
          <p:cNvPr id="5" name="Picture 4"/>
          <p:cNvPicPr>
            <a:picLocks noChangeAspect="1"/>
          </p:cNvPicPr>
          <p:nvPr/>
        </p:nvPicPr>
        <p:blipFill>
          <a:blip r:embed="rId2"/>
          <a:stretch>
            <a:fillRect/>
          </a:stretch>
        </p:blipFill>
        <p:spPr>
          <a:xfrm>
            <a:off x="295879" y="2753938"/>
            <a:ext cx="5649603" cy="3437172"/>
          </a:xfrm>
          <a:prstGeom prst="rect">
            <a:avLst/>
          </a:prstGeom>
        </p:spPr>
      </p:pic>
      <p:pic>
        <p:nvPicPr>
          <p:cNvPr id="6" name="Picture 5"/>
          <p:cNvPicPr>
            <a:picLocks noChangeAspect="1"/>
          </p:cNvPicPr>
          <p:nvPr/>
        </p:nvPicPr>
        <p:blipFill>
          <a:blip r:embed="rId3"/>
          <a:stretch>
            <a:fillRect/>
          </a:stretch>
        </p:blipFill>
        <p:spPr>
          <a:xfrm>
            <a:off x="6188252" y="2753937"/>
            <a:ext cx="5683288" cy="3437172"/>
          </a:xfrm>
          <a:prstGeom prst="rect">
            <a:avLst/>
          </a:prstGeom>
        </p:spPr>
      </p:pic>
    </p:spTree>
    <p:extLst>
      <p:ext uri="{BB962C8B-B14F-4D97-AF65-F5344CB8AC3E}">
        <p14:creationId xmlns:p14="http://schemas.microsoft.com/office/powerpoint/2010/main" val="2124834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15</a:t>
            </a:r>
          </a:p>
        </p:txBody>
      </p:sp>
      <p:sp>
        <p:nvSpPr>
          <p:cNvPr id="8" name="Rectangle 7"/>
          <p:cNvSpPr/>
          <p:nvPr/>
        </p:nvSpPr>
        <p:spPr>
          <a:xfrm>
            <a:off x="978370" y="2074333"/>
            <a:ext cx="10686815" cy="1611078"/>
          </a:xfrm>
          <a:prstGeom prst="rect">
            <a:avLst/>
          </a:prstGeom>
        </p:spPr>
        <p:txBody>
          <a:bodyPr wrap="square">
            <a:spAutoFit/>
          </a:bodyPr>
          <a:lstStyle/>
          <a:p>
            <a:pPr algn="just"/>
            <a:r>
              <a:rPr lang="en-US" sz="1975" b="1" dirty="0">
                <a:solidFill>
                  <a:srgbClr val="002060"/>
                </a:solidFill>
                <a:latin typeface="Cambria" pitchFamily="18" charset="0"/>
              </a:rPr>
              <a:t>ADVANTAGES</a:t>
            </a:r>
          </a:p>
          <a:p>
            <a:pPr marL="338682" indent="-338682" algn="just">
              <a:buFont typeface="Wingdings" pitchFamily="2" charset="2"/>
              <a:buChar char="ü"/>
            </a:pPr>
            <a:endParaRPr lang="en-US" sz="1975" b="1" dirty="0">
              <a:solidFill>
                <a:srgbClr val="002060"/>
              </a:solidFill>
              <a:latin typeface="Cambria" pitchFamily="18" charset="0"/>
              <a:ea typeface="Cambria Math" panose="02040503050406030204" pitchFamily="18" charset="0"/>
            </a:endParaRPr>
          </a:p>
          <a:p>
            <a:pPr marL="338682" indent="-338682" algn="just">
              <a:buFont typeface="Wingdings" pitchFamily="2" charset="2"/>
              <a:buChar char="ü"/>
            </a:pPr>
            <a:r>
              <a:rPr lang="en-US" sz="1975" dirty="0">
                <a:solidFill>
                  <a:srgbClr val="002060"/>
                </a:solidFill>
                <a:latin typeface="Cambria Math" panose="02040503050406030204" pitchFamily="18" charset="0"/>
                <a:ea typeface="Cambria Math" panose="02040503050406030204" pitchFamily="18" charset="0"/>
              </a:rPr>
              <a:t>It uses only integer calculations.</a:t>
            </a:r>
          </a:p>
          <a:p>
            <a:pPr marL="338682" indent="-338682" algn="just">
              <a:buFont typeface="Wingdings" pitchFamily="2" charset="2"/>
              <a:buChar char="ü"/>
            </a:pPr>
            <a:endParaRPr lang="en-US" sz="1975" dirty="0">
              <a:solidFill>
                <a:srgbClr val="002060"/>
              </a:solidFill>
              <a:latin typeface="Cambria Math" panose="02040503050406030204" pitchFamily="18" charset="0"/>
              <a:ea typeface="Cambria Math" panose="02040503050406030204" pitchFamily="18" charset="0"/>
            </a:endParaRPr>
          </a:p>
          <a:p>
            <a:pPr marL="338682" indent="-338682" algn="just">
              <a:buFont typeface="Wingdings" pitchFamily="2" charset="2"/>
              <a:buChar char="ü"/>
            </a:pPr>
            <a:r>
              <a:rPr lang="en-US" sz="1975" dirty="0">
                <a:solidFill>
                  <a:srgbClr val="002060"/>
                </a:solidFill>
                <a:latin typeface="Cambria Math" panose="02040503050406030204" pitchFamily="18" charset="0"/>
                <a:ea typeface="Cambria Math" panose="02040503050406030204" pitchFamily="18" charset="0"/>
              </a:rPr>
              <a:t>It is faster than DDA.</a:t>
            </a:r>
          </a:p>
        </p:txBody>
      </p:sp>
      <p:sp>
        <p:nvSpPr>
          <p:cNvPr id="7" name="Rounded Rectangle 6"/>
          <p:cNvSpPr/>
          <p:nvPr/>
        </p:nvSpPr>
        <p:spPr>
          <a:xfrm>
            <a:off x="2709333" y="1171222"/>
            <a:ext cx="6246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err="1">
                <a:solidFill>
                  <a:srgbClr val="002060"/>
                </a:solidFill>
                <a:latin typeface="Cambria" pitchFamily="18" charset="0"/>
              </a:rPr>
              <a:t>Bresenham’s</a:t>
            </a:r>
            <a:r>
              <a:rPr lang="en-US" sz="2370" b="1" dirty="0">
                <a:solidFill>
                  <a:srgbClr val="002060"/>
                </a:solidFill>
                <a:latin typeface="Cambria" pitchFamily="18" charset="0"/>
              </a:rPr>
              <a:t> Line-Drawing Algorithm</a:t>
            </a:r>
            <a:endParaRPr lang="en-US" sz="2370" dirty="0"/>
          </a:p>
        </p:txBody>
      </p:sp>
    </p:spTree>
    <p:extLst>
      <p:ext uri="{BB962C8B-B14F-4D97-AF65-F5344CB8AC3E}">
        <p14:creationId xmlns:p14="http://schemas.microsoft.com/office/powerpoint/2010/main" val="4270738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26</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Summary</a:t>
            </a:r>
            <a:endParaRPr lang="en-US" sz="2370" dirty="0"/>
          </a:p>
        </p:txBody>
      </p:sp>
      <p:sp>
        <p:nvSpPr>
          <p:cNvPr id="7" name="Rectangle 6"/>
          <p:cNvSpPr/>
          <p:nvPr/>
        </p:nvSpPr>
        <p:spPr>
          <a:xfrm>
            <a:off x="752592" y="1923815"/>
            <a:ext cx="10912593" cy="1915054"/>
          </a:xfrm>
          <a:prstGeom prst="rect">
            <a:avLst/>
          </a:prstGeom>
        </p:spPr>
        <p:txBody>
          <a:bodyPr wrap="square">
            <a:spAutoFit/>
          </a:bodyPr>
          <a:lstStyle/>
          <a:p>
            <a:pPr marL="338682"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In today’s session,  you all have gone through  the following  topics</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Computer Graphics and OpenGL</a:t>
            </a:r>
          </a:p>
          <a:p>
            <a:pPr marL="18643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 Line drawing algorithm- </a:t>
            </a:r>
            <a:r>
              <a:rPr lang="en-US" sz="1975" i="1" dirty="0" err="1">
                <a:solidFill>
                  <a:srgbClr val="002060"/>
                </a:solidFill>
                <a:latin typeface="Bookman Old Style" panose="02050604050505020204" pitchFamily="18" charset="0"/>
              </a:rPr>
              <a:t>Bresenham’s</a:t>
            </a:r>
            <a:endParaRPr lang="en-US" sz="1975" i="1" dirty="0">
              <a:solidFill>
                <a:srgbClr val="002060"/>
              </a:solidFill>
              <a:latin typeface="Bookman Old Style" panose="02050604050505020204" pitchFamily="18" charset="0"/>
            </a:endParaRPr>
          </a:p>
          <a:p>
            <a:pPr marL="1864321" indent="-338682" algn="just">
              <a:lnSpc>
                <a:spcPct val="150000"/>
              </a:lnSpc>
              <a:buFont typeface="Arial" pitchFamily="34" charset="0"/>
              <a:buChar char="•"/>
            </a:pPr>
            <a:endParaRPr lang="en-US" sz="1975" i="1" dirty="0">
              <a:solidFill>
                <a:srgbClr val="002060"/>
              </a:solidFill>
              <a:latin typeface="Bookman Old Style" panose="02050604050505020204" pitchFamily="18" charset="0"/>
            </a:endParaRPr>
          </a:p>
        </p:txBody>
      </p:sp>
    </p:spTree>
    <p:extLst>
      <p:ext uri="{BB962C8B-B14F-4D97-AF65-F5344CB8AC3E}">
        <p14:creationId xmlns:p14="http://schemas.microsoft.com/office/powerpoint/2010/main" val="19891810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27</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Discussion  and  Interaction</a:t>
            </a:r>
            <a:endParaRPr lang="en-US" sz="2370" dirty="0"/>
          </a:p>
        </p:txBody>
      </p:sp>
      <p:pic>
        <p:nvPicPr>
          <p:cNvPr id="2050" name="Picture 2" descr="Pin on Quick Save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13481" y="1999074"/>
            <a:ext cx="4328621" cy="4139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206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28</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Topics  for  Next  Session</a:t>
            </a:r>
            <a:endParaRPr lang="en-US" sz="2370" dirty="0"/>
          </a:p>
        </p:txBody>
      </p:sp>
      <p:sp>
        <p:nvSpPr>
          <p:cNvPr id="6" name="Rectangle 5"/>
          <p:cNvSpPr/>
          <p:nvPr/>
        </p:nvSpPr>
        <p:spPr>
          <a:xfrm>
            <a:off x="827852" y="2224852"/>
            <a:ext cx="10912593" cy="2963774"/>
          </a:xfrm>
          <a:prstGeom prst="rect">
            <a:avLst/>
          </a:prstGeom>
        </p:spPr>
        <p:txBody>
          <a:bodyPr wrap="square">
            <a:spAutoFit/>
          </a:bodyPr>
          <a:lstStyle/>
          <a:p>
            <a:pPr algn="just">
              <a:lnSpc>
                <a:spcPct val="150000"/>
              </a:lnSpc>
            </a:pPr>
            <a:r>
              <a:rPr lang="en-US" sz="1778" b="1" i="1" dirty="0">
                <a:solidFill>
                  <a:srgbClr val="002060"/>
                </a:solidFill>
                <a:latin typeface="Bookman Old Style" panose="02050604050505020204" pitchFamily="18" charset="0"/>
              </a:rPr>
              <a:t>Module 2</a:t>
            </a:r>
          </a:p>
          <a:p>
            <a:pPr marL="625622" algn="just">
              <a:lnSpc>
                <a:spcPct val="150000"/>
              </a:lnSpc>
            </a:pPr>
            <a:r>
              <a:rPr lang="en-US" sz="1778" b="1" i="1" dirty="0">
                <a:solidFill>
                  <a:srgbClr val="002060"/>
                </a:solidFill>
                <a:latin typeface="Bookman Old Style" panose="02050604050505020204" pitchFamily="18" charset="0"/>
              </a:rPr>
              <a:t>2D and 3D graphics with OpenGL: </a:t>
            </a:r>
            <a:r>
              <a:rPr lang="en-US" sz="1778" i="1" dirty="0">
                <a:solidFill>
                  <a:srgbClr val="002060"/>
                </a:solidFill>
                <a:latin typeface="Bookman Old Style" panose="02050604050505020204" pitchFamily="18" charset="0"/>
              </a:rPr>
              <a:t>2D Geometric Transformations: Basic 2D Geometric Transformations, matrix representations and homogeneous coordinates, OpenGL raster transformations, Transformation between 2D coordinate systems, OpenGL geometric transformation functions.</a:t>
            </a:r>
          </a:p>
          <a:p>
            <a:pPr marL="625622" algn="just">
              <a:lnSpc>
                <a:spcPct val="150000"/>
              </a:lnSpc>
            </a:pPr>
            <a:r>
              <a:rPr lang="en-US" sz="1778" b="1" i="1" dirty="0">
                <a:solidFill>
                  <a:srgbClr val="002060"/>
                </a:solidFill>
                <a:latin typeface="Bookman Old Style" panose="02050604050505020204" pitchFamily="18" charset="0"/>
              </a:rPr>
              <a:t>3D Geometric Transformations: </a:t>
            </a:r>
            <a:r>
              <a:rPr lang="en-US" sz="1778" i="1" dirty="0">
                <a:solidFill>
                  <a:srgbClr val="002060"/>
                </a:solidFill>
                <a:latin typeface="Bookman Old Style" panose="02050604050505020204" pitchFamily="18" charset="0"/>
              </a:rPr>
              <a:t>3D Translation, rotation, scaling, OpenGL geometric transformations functions.</a:t>
            </a:r>
          </a:p>
        </p:txBody>
      </p:sp>
    </p:spTree>
    <p:extLst>
      <p:ext uri="{BB962C8B-B14F-4D97-AF65-F5344CB8AC3E}">
        <p14:creationId xmlns:p14="http://schemas.microsoft.com/office/powerpoint/2010/main" val="18991301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29</a:t>
            </a:r>
          </a:p>
        </p:txBody>
      </p:sp>
      <p:sp>
        <p:nvSpPr>
          <p:cNvPr id="6" name="AutoShape 4" descr="Motivational Quotes for Student Excellence: 50 Powerful [FREE] Inspiration  Template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pic>
        <p:nvPicPr>
          <p:cNvPr id="9" name="Picture 2" descr="Thank you - An SVG animation by Gilli on Dribbbl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020741" y="1698037"/>
            <a:ext cx="6171259" cy="392708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Inspire Creativity: The 50 Best Graphic Design Quo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5186" y="1665784"/>
            <a:ext cx="4744469" cy="355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1705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Module 1</a:t>
            </a:r>
            <a:r>
              <a:rPr lang="en-US" sz="2370" dirty="0"/>
              <a:t> </a:t>
            </a:r>
          </a:p>
        </p:txBody>
      </p:sp>
      <p:sp>
        <p:nvSpPr>
          <p:cNvPr id="9" name="Rectangle 8"/>
          <p:cNvSpPr/>
          <p:nvPr/>
        </p:nvSpPr>
        <p:spPr>
          <a:xfrm>
            <a:off x="752593" y="2074334"/>
            <a:ext cx="11138370" cy="2523007"/>
          </a:xfrm>
          <a:prstGeom prst="rect">
            <a:avLst/>
          </a:prstGeom>
        </p:spPr>
        <p:txBody>
          <a:bodyPr wrap="square">
            <a:spAutoFit/>
          </a:bodyPr>
          <a:lstStyle/>
          <a:p>
            <a:pPr algn="just"/>
            <a:r>
              <a:rPr lang="en-US" sz="1975" b="1" i="1" dirty="0">
                <a:solidFill>
                  <a:srgbClr val="002060"/>
                </a:solidFill>
                <a:latin typeface="Bookman Old Style" panose="02050604050505020204" pitchFamily="18" charset="0"/>
              </a:rPr>
              <a:t>Computer Graphics and OpenGL</a:t>
            </a:r>
          </a:p>
          <a:p>
            <a:pPr algn="just"/>
            <a:endParaRPr lang="en-US" sz="1975" b="1" dirty="0">
              <a:solidFill>
                <a:srgbClr val="002060"/>
              </a:solidFill>
              <a:latin typeface="Cambria" pitchFamily="18" charset="0"/>
            </a:endParaRPr>
          </a:p>
          <a:p>
            <a:pPr marL="559767" algn="just"/>
            <a:r>
              <a:rPr lang="en-US" sz="1975" b="1" i="1" dirty="0">
                <a:solidFill>
                  <a:srgbClr val="002060"/>
                </a:solidFill>
                <a:latin typeface="Bookman Old Style" panose="02050604050505020204" pitchFamily="18" charset="0"/>
              </a:rPr>
              <a:t>Computer Graphics: </a:t>
            </a:r>
            <a:r>
              <a:rPr lang="en-US" sz="1975" i="1" dirty="0">
                <a:solidFill>
                  <a:srgbClr val="002060"/>
                </a:solidFill>
                <a:latin typeface="Bookman Old Style" panose="02050604050505020204" pitchFamily="18" charset="0"/>
              </a:rPr>
              <a:t>Application of Computer Graphics.</a:t>
            </a:r>
          </a:p>
          <a:p>
            <a:pPr marL="559767" algn="just"/>
            <a:endParaRPr lang="en-US" sz="1975" i="1" dirty="0">
              <a:solidFill>
                <a:srgbClr val="002060"/>
              </a:solidFill>
              <a:latin typeface="Bookman Old Style" panose="02050604050505020204" pitchFamily="18" charset="0"/>
            </a:endParaRPr>
          </a:p>
          <a:p>
            <a:pPr marL="559767" algn="just"/>
            <a:r>
              <a:rPr lang="en-US" sz="1975" b="1" i="1" dirty="0">
                <a:solidFill>
                  <a:srgbClr val="002060"/>
                </a:solidFill>
                <a:latin typeface="Bookman Old Style" panose="02050604050505020204" pitchFamily="18" charset="0"/>
              </a:rPr>
              <a:t>OpenGL: </a:t>
            </a:r>
            <a:r>
              <a:rPr lang="en-US" sz="1975" i="1" dirty="0">
                <a:solidFill>
                  <a:srgbClr val="002060"/>
                </a:solidFill>
                <a:latin typeface="Bookman Old Style" panose="02050604050505020204" pitchFamily="18" charset="0"/>
              </a:rPr>
              <a:t>Introduction to OpenGL, coordinate reference frames, specifying two-dimensional world coordinate reference frames in OpenGL, OpenGL point functions, OpenGL line functions, point attributes, line attributes, curve attributes, OpenGL fill area functions, OpenGL Vertex arrays, Line drawing algorithm- </a:t>
            </a:r>
            <a:r>
              <a:rPr lang="en-US" sz="1975" i="1" dirty="0" err="1">
                <a:solidFill>
                  <a:srgbClr val="002060"/>
                </a:solidFill>
                <a:latin typeface="Bookman Old Style" panose="02050604050505020204" pitchFamily="18" charset="0"/>
              </a:rPr>
              <a:t>Bresenham’s</a:t>
            </a:r>
            <a:r>
              <a:rPr lang="en-US" sz="1975" i="1" dirty="0">
                <a:solidFill>
                  <a:srgbClr val="002060"/>
                </a:solidFill>
                <a:latin typeface="Bookman Old Style" panose="02050604050505020204" pitchFamily="18" charset="0"/>
              </a:rPr>
              <a:t>.</a:t>
            </a:r>
          </a:p>
        </p:txBody>
      </p:sp>
    </p:spTree>
    <p:extLst>
      <p:ext uri="{BB962C8B-B14F-4D97-AF65-F5344CB8AC3E}">
        <p14:creationId xmlns:p14="http://schemas.microsoft.com/office/powerpoint/2010/main" val="32697686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Session 6</a:t>
            </a:r>
            <a:endParaRPr lang="en-US" sz="2370" dirty="0"/>
          </a:p>
        </p:txBody>
      </p:sp>
      <p:sp>
        <p:nvSpPr>
          <p:cNvPr id="9" name="Rectangle 8"/>
          <p:cNvSpPr/>
          <p:nvPr/>
        </p:nvSpPr>
        <p:spPr>
          <a:xfrm>
            <a:off x="1429926" y="1999074"/>
            <a:ext cx="9783704" cy="1105880"/>
          </a:xfrm>
          <a:prstGeom prst="rect">
            <a:avLst/>
          </a:prstGeom>
        </p:spPr>
        <p:txBody>
          <a:bodyPr wrap="square">
            <a:spAutoFit/>
          </a:bodyPr>
          <a:lstStyle/>
          <a:p>
            <a:r>
              <a:rPr lang="en-US" sz="1975" b="1" i="1" dirty="0">
                <a:solidFill>
                  <a:srgbClr val="002060"/>
                </a:solidFill>
                <a:latin typeface="Bookman Old Style" panose="02050604050505020204" pitchFamily="18" charset="0"/>
              </a:rPr>
              <a:t>Computer Graphics and OpenGL</a:t>
            </a:r>
          </a:p>
          <a:p>
            <a:r>
              <a:rPr lang="en-US" sz="1975" dirty="0">
                <a:solidFill>
                  <a:srgbClr val="002060"/>
                </a:solidFill>
                <a:latin typeface="Cambria" pitchFamily="18" charset="0"/>
              </a:rPr>
              <a:t> </a:t>
            </a:r>
          </a:p>
          <a:p>
            <a:pPr marL="730676" indent="-338682">
              <a:lnSpc>
                <a:spcPct val="150000"/>
              </a:lnSpc>
              <a:buFont typeface="Arial" panose="020B0604020202020204" pitchFamily="34" charset="0"/>
              <a:buChar char="•"/>
            </a:pPr>
            <a:r>
              <a:rPr lang="en-US" sz="1975" i="1" dirty="0">
                <a:solidFill>
                  <a:srgbClr val="002060"/>
                </a:solidFill>
                <a:latin typeface="Bookman Old Style" panose="02050604050505020204" pitchFamily="18" charset="0"/>
              </a:rPr>
              <a:t>Line drawing algorithm- </a:t>
            </a:r>
            <a:r>
              <a:rPr lang="en-US" sz="1975" i="1" dirty="0" err="1">
                <a:solidFill>
                  <a:srgbClr val="002060"/>
                </a:solidFill>
                <a:latin typeface="Bookman Old Style" panose="02050604050505020204" pitchFamily="18" charset="0"/>
              </a:rPr>
              <a:t>Bresenham’s</a:t>
            </a:r>
            <a:endParaRPr lang="en-US" sz="1975" i="1" dirty="0">
              <a:solidFill>
                <a:srgbClr val="002060"/>
              </a:solidFill>
              <a:latin typeface="Bookman Old Style" panose="02050604050505020204" pitchFamily="18" charset="0"/>
            </a:endParaRPr>
          </a:p>
        </p:txBody>
      </p:sp>
    </p:spTree>
    <p:extLst>
      <p:ext uri="{BB962C8B-B14F-4D97-AF65-F5344CB8AC3E}">
        <p14:creationId xmlns:p14="http://schemas.microsoft.com/office/powerpoint/2010/main" val="132455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4</a:t>
            </a:r>
          </a:p>
        </p:txBody>
      </p:sp>
      <p:sp>
        <p:nvSpPr>
          <p:cNvPr id="6" name="Rounded Rectangle 5"/>
          <p:cNvSpPr/>
          <p:nvPr/>
        </p:nvSpPr>
        <p:spPr>
          <a:xfrm>
            <a:off x="2709333" y="1095963"/>
            <a:ext cx="6246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err="1">
                <a:solidFill>
                  <a:srgbClr val="002060"/>
                </a:solidFill>
                <a:latin typeface="Cambria" pitchFamily="18" charset="0"/>
              </a:rPr>
              <a:t>Bresenham’s</a:t>
            </a:r>
            <a:r>
              <a:rPr lang="en-US" sz="2370" b="1" dirty="0">
                <a:solidFill>
                  <a:srgbClr val="002060"/>
                </a:solidFill>
                <a:latin typeface="Cambria" pitchFamily="18" charset="0"/>
              </a:rPr>
              <a:t> Line-Drawing Algorithm</a:t>
            </a:r>
            <a:endParaRPr lang="en-US" sz="2370" dirty="0"/>
          </a:p>
        </p:txBody>
      </p:sp>
      <p:sp>
        <p:nvSpPr>
          <p:cNvPr id="8" name="Rectangle 7"/>
          <p:cNvSpPr/>
          <p:nvPr/>
        </p:nvSpPr>
        <p:spPr>
          <a:xfrm>
            <a:off x="752593" y="1698037"/>
            <a:ext cx="11138370" cy="161107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An accurate and efficient raster line-generating algorithm, developed by </a:t>
            </a:r>
            <a:r>
              <a:rPr lang="en-US" sz="1975" dirty="0" err="1">
                <a:solidFill>
                  <a:srgbClr val="002060"/>
                </a:solidFill>
                <a:latin typeface="Cambria" pitchFamily="18" charset="0"/>
              </a:rPr>
              <a:t>Bresenham</a:t>
            </a:r>
            <a:r>
              <a:rPr lang="en-US" sz="1975" dirty="0">
                <a:solidFill>
                  <a:srgbClr val="002060"/>
                </a:solidFill>
                <a:latin typeface="Cambria" pitchFamily="18" charset="0"/>
              </a:rPr>
              <a:t>, that uses only incremental integer calculations.</a:t>
            </a:r>
          </a:p>
          <a:p>
            <a:pPr marL="338682" indent="-338682" algn="just">
              <a:buFont typeface="Wingdings" pitchFamily="2" charset="2"/>
              <a:buChar char="ü"/>
            </a:pPr>
            <a:endParaRPr lang="en-US" sz="1975" dirty="0">
              <a:solidFill>
                <a:srgbClr val="002060"/>
              </a:solidFill>
              <a:latin typeface="Cambria" pitchFamily="18" charset="0"/>
              <a:ea typeface="Cambria" panose="02040503050406030204" pitchFamily="18" charset="0"/>
            </a:endParaRPr>
          </a:p>
          <a:p>
            <a:pPr marL="338682" indent="-338682" algn="just">
              <a:buFont typeface="Wingdings" pitchFamily="2" charset="2"/>
              <a:buChar char="ü"/>
            </a:pPr>
            <a:r>
              <a:rPr lang="en-US" sz="1975" dirty="0">
                <a:solidFill>
                  <a:srgbClr val="002060"/>
                </a:solidFill>
                <a:latin typeface="Cambria" panose="02040503050406030204" pitchFamily="18" charset="0"/>
                <a:ea typeface="Cambria" panose="02040503050406030204" pitchFamily="18" charset="0"/>
              </a:rPr>
              <a:t>The idea is to move across the x axis in unit intervals and at each step choose between two different y coordinates.</a:t>
            </a:r>
          </a:p>
        </p:txBody>
      </p:sp>
      <p:pic>
        <p:nvPicPr>
          <p:cNvPr id="5" name="Picture 4"/>
          <p:cNvPicPr>
            <a:picLocks noChangeAspect="1"/>
          </p:cNvPicPr>
          <p:nvPr/>
        </p:nvPicPr>
        <p:blipFill>
          <a:blip r:embed="rId2"/>
          <a:stretch>
            <a:fillRect/>
          </a:stretch>
        </p:blipFill>
        <p:spPr>
          <a:xfrm>
            <a:off x="3236148" y="3225474"/>
            <a:ext cx="3762963" cy="3011419"/>
          </a:xfrm>
          <a:prstGeom prst="rect">
            <a:avLst/>
          </a:prstGeom>
        </p:spPr>
      </p:pic>
      <p:sp>
        <p:nvSpPr>
          <p:cNvPr id="9" name="Rectangle 37"/>
          <p:cNvSpPr>
            <a:spLocks noChangeArrowheads="1"/>
          </p:cNvSpPr>
          <p:nvPr/>
        </p:nvSpPr>
        <p:spPr bwMode="auto">
          <a:xfrm>
            <a:off x="7790901" y="3571897"/>
            <a:ext cx="3985605" cy="2257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20000"/>
              </a:spcBef>
            </a:pPr>
            <a:r>
              <a:rPr lang="en-IE" altLang="en-US" sz="2370" dirty="0">
                <a:solidFill>
                  <a:srgbClr val="FF0000"/>
                </a:solidFill>
                <a:latin typeface="Cambria" panose="02040503050406030204" pitchFamily="18" charset="0"/>
                <a:ea typeface="Cambria" panose="02040503050406030204" pitchFamily="18" charset="0"/>
              </a:rPr>
              <a:t>For example, from position (2, 3), we have to choose between (3, 3) and (3, 4)</a:t>
            </a:r>
          </a:p>
          <a:p>
            <a:pPr eaLnBrk="1" hangingPunct="1">
              <a:spcBef>
                <a:spcPct val="20000"/>
              </a:spcBef>
            </a:pPr>
            <a:r>
              <a:rPr lang="en-IE" altLang="en-US" sz="2370" dirty="0">
                <a:solidFill>
                  <a:srgbClr val="FF0000"/>
                </a:solidFill>
                <a:latin typeface="Cambria" panose="02040503050406030204" pitchFamily="18" charset="0"/>
                <a:ea typeface="Cambria" panose="02040503050406030204" pitchFamily="18" charset="0"/>
              </a:rPr>
              <a:t>We would like the point that is closer to the original line</a:t>
            </a:r>
            <a:endParaRPr lang="en-US" altLang="en-US" sz="2370"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393072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5</a:t>
            </a:r>
          </a:p>
        </p:txBody>
      </p:sp>
      <p:sp>
        <p:nvSpPr>
          <p:cNvPr id="10" name="Rectangle 9"/>
          <p:cNvSpPr/>
          <p:nvPr/>
        </p:nvSpPr>
        <p:spPr>
          <a:xfrm>
            <a:off x="752593" y="1748543"/>
            <a:ext cx="11138370" cy="2523007"/>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To illustrate </a:t>
            </a:r>
            <a:r>
              <a:rPr lang="en-US" sz="1975" dirty="0" err="1">
                <a:solidFill>
                  <a:srgbClr val="002060"/>
                </a:solidFill>
                <a:latin typeface="Cambria" pitchFamily="18" charset="0"/>
              </a:rPr>
              <a:t>Bresenham’s</a:t>
            </a:r>
            <a:r>
              <a:rPr lang="en-US" sz="1975" dirty="0">
                <a:solidFill>
                  <a:srgbClr val="002060"/>
                </a:solidFill>
                <a:latin typeface="Cambria" pitchFamily="18" charset="0"/>
              </a:rPr>
              <a:t> approach, we first consider the scan-conversion process for lines with positive slope less than 1.0.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Pixel positions along a line path are then determined by sampling at unit x intervals.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Starting from the left endpoint (x</a:t>
            </a:r>
            <a:r>
              <a:rPr lang="en-US" sz="1383" dirty="0">
                <a:solidFill>
                  <a:srgbClr val="002060"/>
                </a:solidFill>
                <a:latin typeface="Cambria" pitchFamily="18" charset="0"/>
              </a:rPr>
              <a:t>0</a:t>
            </a:r>
            <a:r>
              <a:rPr lang="en-US" sz="1975" dirty="0">
                <a:solidFill>
                  <a:srgbClr val="002060"/>
                </a:solidFill>
                <a:latin typeface="Cambria" pitchFamily="18" charset="0"/>
              </a:rPr>
              <a:t>, y</a:t>
            </a:r>
            <a:r>
              <a:rPr lang="en-US" sz="1383" dirty="0">
                <a:solidFill>
                  <a:srgbClr val="002060"/>
                </a:solidFill>
                <a:latin typeface="Cambria" pitchFamily="18" charset="0"/>
              </a:rPr>
              <a:t>0</a:t>
            </a:r>
            <a:r>
              <a:rPr lang="en-US" sz="1975" dirty="0">
                <a:solidFill>
                  <a:srgbClr val="002060"/>
                </a:solidFill>
                <a:latin typeface="Cambria" pitchFamily="18" charset="0"/>
              </a:rPr>
              <a:t>) of a given line, we step to each successive column (x position) and plot the pixel whose scan-line y value is closest to the line path. Fig. below demonstrates the kth step in this process. </a:t>
            </a:r>
          </a:p>
        </p:txBody>
      </p:sp>
      <p:sp>
        <p:nvSpPr>
          <p:cNvPr id="9" name="Rounded Rectangle 8"/>
          <p:cNvSpPr/>
          <p:nvPr/>
        </p:nvSpPr>
        <p:spPr>
          <a:xfrm>
            <a:off x="2709333" y="1095963"/>
            <a:ext cx="6246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err="1">
                <a:solidFill>
                  <a:srgbClr val="002060"/>
                </a:solidFill>
                <a:latin typeface="Cambria" pitchFamily="18" charset="0"/>
              </a:rPr>
              <a:t>Bresenham’s</a:t>
            </a:r>
            <a:r>
              <a:rPr lang="en-US" sz="2370" b="1" dirty="0">
                <a:solidFill>
                  <a:srgbClr val="002060"/>
                </a:solidFill>
                <a:latin typeface="Cambria" pitchFamily="18" charset="0"/>
              </a:rPr>
              <a:t> Line-Drawing Algorithm</a:t>
            </a:r>
            <a:endParaRPr lang="en-US" sz="2370" dirty="0"/>
          </a:p>
        </p:txBody>
      </p:sp>
      <p:pic>
        <p:nvPicPr>
          <p:cNvPr id="8" name="Picture 7"/>
          <p:cNvPicPr>
            <a:picLocks noChangeAspect="1"/>
          </p:cNvPicPr>
          <p:nvPr/>
        </p:nvPicPr>
        <p:blipFill>
          <a:blip r:embed="rId2"/>
          <a:stretch>
            <a:fillRect/>
          </a:stretch>
        </p:blipFill>
        <p:spPr>
          <a:xfrm>
            <a:off x="7290740" y="3955814"/>
            <a:ext cx="3245557" cy="2461706"/>
          </a:xfrm>
          <a:prstGeom prst="rect">
            <a:avLst/>
          </a:prstGeom>
        </p:spPr>
      </p:pic>
    </p:spTree>
    <p:extLst>
      <p:ext uri="{BB962C8B-B14F-4D97-AF65-F5344CB8AC3E}">
        <p14:creationId xmlns:p14="http://schemas.microsoft.com/office/powerpoint/2010/main" val="610703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6</a:t>
            </a:r>
          </a:p>
        </p:txBody>
      </p:sp>
      <p:sp>
        <p:nvSpPr>
          <p:cNvPr id="10" name="Rectangle 9"/>
          <p:cNvSpPr/>
          <p:nvPr/>
        </p:nvSpPr>
        <p:spPr>
          <a:xfrm>
            <a:off x="752593" y="1698037"/>
            <a:ext cx="11288889" cy="1915054"/>
          </a:xfrm>
          <a:prstGeom prst="rect">
            <a:avLst/>
          </a:prstGeom>
        </p:spPr>
        <p:txBody>
          <a:bodyPr wrap="square">
            <a:spAutoFit/>
          </a:bodyPr>
          <a:lstStyle/>
          <a:p>
            <a:pPr marL="401401" indent="-338682" algn="just">
              <a:buFont typeface="Wingdings" pitchFamily="2" charset="2"/>
              <a:buChar char="ü"/>
            </a:pPr>
            <a:r>
              <a:rPr lang="en-US" sz="1975" dirty="0">
                <a:solidFill>
                  <a:srgbClr val="002060"/>
                </a:solidFill>
                <a:latin typeface="Cambria" pitchFamily="18" charset="0"/>
              </a:rPr>
              <a:t>Assuming that we have determined that the pixel at (</a:t>
            </a:r>
            <a:r>
              <a:rPr lang="en-US" sz="1975" dirty="0" err="1">
                <a:solidFill>
                  <a:srgbClr val="002060"/>
                </a:solidFill>
                <a:latin typeface="Cambria" pitchFamily="18" charset="0"/>
              </a:rPr>
              <a:t>x</a:t>
            </a:r>
            <a:r>
              <a:rPr lang="en-US" sz="1383" dirty="0" err="1">
                <a:solidFill>
                  <a:srgbClr val="002060"/>
                </a:solidFill>
                <a:latin typeface="Cambria" pitchFamily="18" charset="0"/>
              </a:rPr>
              <a:t>k</a:t>
            </a:r>
            <a:r>
              <a:rPr lang="en-US" sz="1975" dirty="0">
                <a:solidFill>
                  <a:srgbClr val="002060"/>
                </a:solidFill>
                <a:latin typeface="Cambria" pitchFamily="18" charset="0"/>
              </a:rPr>
              <a:t> , </a:t>
            </a:r>
            <a:r>
              <a:rPr lang="en-US" sz="1975" dirty="0" err="1">
                <a:solidFill>
                  <a:srgbClr val="002060"/>
                </a:solidFill>
                <a:latin typeface="Cambria" pitchFamily="18" charset="0"/>
              </a:rPr>
              <a:t>y</a:t>
            </a:r>
            <a:r>
              <a:rPr lang="en-US" sz="1383" dirty="0" err="1">
                <a:solidFill>
                  <a:srgbClr val="002060"/>
                </a:solidFill>
                <a:latin typeface="Cambria" pitchFamily="18" charset="0"/>
              </a:rPr>
              <a:t>k</a:t>
            </a:r>
            <a:r>
              <a:rPr lang="en-US" sz="1975" dirty="0">
                <a:solidFill>
                  <a:srgbClr val="002060"/>
                </a:solidFill>
                <a:latin typeface="Cambria" pitchFamily="18" charset="0"/>
              </a:rPr>
              <a:t> ) is to be displayed, we next need to decide which pixel to plot in column x</a:t>
            </a:r>
            <a:r>
              <a:rPr lang="en-US" sz="1383" dirty="0">
                <a:solidFill>
                  <a:srgbClr val="002060"/>
                </a:solidFill>
                <a:latin typeface="Cambria" pitchFamily="18" charset="0"/>
              </a:rPr>
              <a:t>k+1</a:t>
            </a:r>
            <a:r>
              <a:rPr lang="en-US" sz="1975" dirty="0">
                <a:solidFill>
                  <a:srgbClr val="002060"/>
                </a:solidFill>
                <a:latin typeface="Cambria" pitchFamily="18" charset="0"/>
              </a:rPr>
              <a:t> = </a:t>
            </a:r>
            <a:r>
              <a:rPr lang="en-US" sz="1975" dirty="0" err="1">
                <a:solidFill>
                  <a:srgbClr val="002060"/>
                </a:solidFill>
                <a:latin typeface="Cambria" pitchFamily="18" charset="0"/>
              </a:rPr>
              <a:t>x</a:t>
            </a:r>
            <a:r>
              <a:rPr lang="en-US" sz="1383" dirty="0" err="1">
                <a:solidFill>
                  <a:srgbClr val="002060"/>
                </a:solidFill>
                <a:latin typeface="Cambria" pitchFamily="18" charset="0"/>
              </a:rPr>
              <a:t>k</a:t>
            </a:r>
            <a:r>
              <a:rPr lang="en-US" sz="1975" dirty="0">
                <a:solidFill>
                  <a:srgbClr val="002060"/>
                </a:solidFill>
                <a:latin typeface="Cambria" pitchFamily="18" charset="0"/>
              </a:rPr>
              <a:t> + 1. Our choices are the pixels at positions (</a:t>
            </a:r>
            <a:r>
              <a:rPr lang="en-US" sz="1975" dirty="0" err="1">
                <a:solidFill>
                  <a:srgbClr val="002060"/>
                </a:solidFill>
                <a:latin typeface="Cambria" pitchFamily="18" charset="0"/>
              </a:rPr>
              <a:t>x</a:t>
            </a:r>
            <a:r>
              <a:rPr lang="en-US" sz="1383" dirty="0" err="1">
                <a:solidFill>
                  <a:srgbClr val="002060"/>
                </a:solidFill>
                <a:latin typeface="Cambria" pitchFamily="18" charset="0"/>
              </a:rPr>
              <a:t>k</a:t>
            </a:r>
            <a:r>
              <a:rPr lang="en-US" sz="1975" dirty="0">
                <a:solidFill>
                  <a:srgbClr val="002060"/>
                </a:solidFill>
                <a:latin typeface="Cambria" pitchFamily="18" charset="0"/>
              </a:rPr>
              <a:t> + 1, </a:t>
            </a:r>
            <a:r>
              <a:rPr lang="en-US" sz="1975" dirty="0" err="1">
                <a:solidFill>
                  <a:srgbClr val="002060"/>
                </a:solidFill>
                <a:latin typeface="Cambria" pitchFamily="18" charset="0"/>
              </a:rPr>
              <a:t>y</a:t>
            </a:r>
            <a:r>
              <a:rPr lang="en-US" sz="1383" dirty="0" err="1">
                <a:solidFill>
                  <a:srgbClr val="002060"/>
                </a:solidFill>
                <a:latin typeface="Cambria" pitchFamily="18" charset="0"/>
              </a:rPr>
              <a:t>k</a:t>
            </a:r>
            <a:r>
              <a:rPr lang="en-US" sz="1975" dirty="0">
                <a:solidFill>
                  <a:srgbClr val="002060"/>
                </a:solidFill>
                <a:latin typeface="Cambria" pitchFamily="18" charset="0"/>
              </a:rPr>
              <a:t>) and (</a:t>
            </a:r>
            <a:r>
              <a:rPr lang="en-US" sz="1975" dirty="0" err="1">
                <a:solidFill>
                  <a:srgbClr val="002060"/>
                </a:solidFill>
                <a:latin typeface="Cambria" pitchFamily="18" charset="0"/>
              </a:rPr>
              <a:t>x</a:t>
            </a:r>
            <a:r>
              <a:rPr lang="en-US" sz="1383" dirty="0" err="1">
                <a:solidFill>
                  <a:srgbClr val="002060"/>
                </a:solidFill>
                <a:latin typeface="Cambria" pitchFamily="18" charset="0"/>
              </a:rPr>
              <a:t>k</a:t>
            </a:r>
            <a:r>
              <a:rPr lang="en-US" sz="1975" dirty="0">
                <a:solidFill>
                  <a:srgbClr val="002060"/>
                </a:solidFill>
                <a:latin typeface="Cambria" pitchFamily="18" charset="0"/>
              </a:rPr>
              <a:t> + 1, </a:t>
            </a:r>
            <a:r>
              <a:rPr lang="en-US" sz="1975" dirty="0" err="1">
                <a:solidFill>
                  <a:srgbClr val="002060"/>
                </a:solidFill>
                <a:latin typeface="Cambria" pitchFamily="18" charset="0"/>
              </a:rPr>
              <a:t>y</a:t>
            </a:r>
            <a:r>
              <a:rPr lang="en-US" sz="1383" dirty="0" err="1">
                <a:solidFill>
                  <a:srgbClr val="002060"/>
                </a:solidFill>
                <a:latin typeface="Cambria" pitchFamily="18" charset="0"/>
              </a:rPr>
              <a:t>k</a:t>
            </a:r>
            <a:r>
              <a:rPr lang="en-US" sz="1975" dirty="0">
                <a:solidFill>
                  <a:srgbClr val="002060"/>
                </a:solidFill>
                <a:latin typeface="Cambria" pitchFamily="18" charset="0"/>
              </a:rPr>
              <a:t> + 1).</a:t>
            </a:r>
          </a:p>
          <a:p>
            <a:pPr marL="401401" indent="-338682" algn="just">
              <a:buFont typeface="Wingdings" pitchFamily="2" charset="2"/>
              <a:buChar char="ü"/>
            </a:pPr>
            <a:endParaRPr lang="en-US" sz="1975" dirty="0">
              <a:solidFill>
                <a:srgbClr val="002060"/>
              </a:solidFill>
              <a:latin typeface="Cambria" pitchFamily="18" charset="0"/>
            </a:endParaRPr>
          </a:p>
          <a:p>
            <a:pPr marL="401401" indent="-338682" algn="just">
              <a:buFont typeface="Wingdings" pitchFamily="2" charset="2"/>
              <a:buChar char="ü"/>
            </a:pPr>
            <a:r>
              <a:rPr lang="en-US" sz="1975" dirty="0">
                <a:solidFill>
                  <a:srgbClr val="002060"/>
                </a:solidFill>
                <a:latin typeface="Cambria" pitchFamily="18" charset="0"/>
              </a:rPr>
              <a:t>At sampling position </a:t>
            </a:r>
            <a:r>
              <a:rPr lang="en-US" sz="1975" dirty="0" err="1">
                <a:solidFill>
                  <a:srgbClr val="002060"/>
                </a:solidFill>
                <a:latin typeface="Cambria" pitchFamily="18" charset="0"/>
              </a:rPr>
              <a:t>x</a:t>
            </a:r>
            <a:r>
              <a:rPr lang="en-US" sz="1383" dirty="0" err="1">
                <a:solidFill>
                  <a:srgbClr val="002060"/>
                </a:solidFill>
                <a:latin typeface="Cambria" pitchFamily="18" charset="0"/>
              </a:rPr>
              <a:t>k</a:t>
            </a:r>
            <a:r>
              <a:rPr lang="en-US" sz="1975" dirty="0">
                <a:solidFill>
                  <a:srgbClr val="002060"/>
                </a:solidFill>
                <a:latin typeface="Cambria" pitchFamily="18" charset="0"/>
              </a:rPr>
              <a:t> + 1, we label vertical pixel separations from the mathematical line path as </a:t>
            </a:r>
            <a:r>
              <a:rPr lang="en-US" sz="1975" dirty="0" err="1">
                <a:solidFill>
                  <a:srgbClr val="002060"/>
                </a:solidFill>
                <a:latin typeface="Cambria" pitchFamily="18" charset="0"/>
              </a:rPr>
              <a:t>d</a:t>
            </a:r>
            <a:r>
              <a:rPr lang="en-US" sz="1383" dirty="0" err="1">
                <a:solidFill>
                  <a:srgbClr val="002060"/>
                </a:solidFill>
                <a:latin typeface="Cambria" pitchFamily="18" charset="0"/>
              </a:rPr>
              <a:t>lower</a:t>
            </a:r>
            <a:r>
              <a:rPr lang="en-US" sz="1975" dirty="0">
                <a:solidFill>
                  <a:srgbClr val="002060"/>
                </a:solidFill>
                <a:latin typeface="Cambria" pitchFamily="18" charset="0"/>
              </a:rPr>
              <a:t> and </a:t>
            </a:r>
            <a:r>
              <a:rPr lang="en-US" sz="1975" dirty="0" err="1">
                <a:solidFill>
                  <a:srgbClr val="002060"/>
                </a:solidFill>
                <a:latin typeface="Cambria" pitchFamily="18" charset="0"/>
              </a:rPr>
              <a:t>d</a:t>
            </a:r>
            <a:r>
              <a:rPr lang="en-US" sz="1383" dirty="0" err="1">
                <a:solidFill>
                  <a:srgbClr val="002060"/>
                </a:solidFill>
                <a:latin typeface="Cambria" pitchFamily="18" charset="0"/>
              </a:rPr>
              <a:t>upper</a:t>
            </a:r>
            <a:r>
              <a:rPr lang="en-US" sz="1975" dirty="0">
                <a:solidFill>
                  <a:srgbClr val="002060"/>
                </a:solidFill>
                <a:latin typeface="Cambria" pitchFamily="18" charset="0"/>
              </a:rPr>
              <a:t> (Fig. below). </a:t>
            </a:r>
            <a:endParaRPr lang="en-US" sz="1975" dirty="0">
              <a:solidFill>
                <a:srgbClr val="002060"/>
              </a:solidFill>
              <a:latin typeface="Cambria" panose="02040503050406030204" pitchFamily="18" charset="0"/>
              <a:ea typeface="Cambria" panose="02040503050406030204" pitchFamily="18" charset="0"/>
            </a:endParaRPr>
          </a:p>
        </p:txBody>
      </p:sp>
      <p:sp>
        <p:nvSpPr>
          <p:cNvPr id="11" name="Rounded Rectangle 10"/>
          <p:cNvSpPr/>
          <p:nvPr/>
        </p:nvSpPr>
        <p:spPr>
          <a:xfrm>
            <a:off x="2709333" y="1095963"/>
            <a:ext cx="6246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err="1">
                <a:solidFill>
                  <a:srgbClr val="002060"/>
                </a:solidFill>
                <a:latin typeface="Cambria" pitchFamily="18" charset="0"/>
              </a:rPr>
              <a:t>Bresenham’s</a:t>
            </a:r>
            <a:r>
              <a:rPr lang="en-US" sz="2370" b="1" dirty="0">
                <a:solidFill>
                  <a:srgbClr val="002060"/>
                </a:solidFill>
                <a:latin typeface="Cambria" pitchFamily="18" charset="0"/>
              </a:rPr>
              <a:t> Line-Drawing Algorithm</a:t>
            </a:r>
            <a:endParaRPr lang="en-US" sz="2370" dirty="0"/>
          </a:p>
        </p:txBody>
      </p:sp>
      <p:pic>
        <p:nvPicPr>
          <p:cNvPr id="9" name="Picture 8"/>
          <p:cNvPicPr>
            <a:picLocks noChangeAspect="1"/>
          </p:cNvPicPr>
          <p:nvPr/>
        </p:nvPicPr>
        <p:blipFill>
          <a:blip r:embed="rId2"/>
          <a:stretch>
            <a:fillRect/>
          </a:stretch>
        </p:blipFill>
        <p:spPr>
          <a:xfrm>
            <a:off x="5535196" y="3613091"/>
            <a:ext cx="3947470" cy="2774032"/>
          </a:xfrm>
          <a:prstGeom prst="rect">
            <a:avLst/>
          </a:prstGeom>
        </p:spPr>
      </p:pic>
    </p:spTree>
    <p:extLst>
      <p:ext uri="{BB962C8B-B14F-4D97-AF65-F5344CB8AC3E}">
        <p14:creationId xmlns:p14="http://schemas.microsoft.com/office/powerpoint/2010/main" val="4043035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7</a:t>
            </a:r>
          </a:p>
        </p:txBody>
      </p:sp>
      <p:sp>
        <p:nvSpPr>
          <p:cNvPr id="10" name="Rectangle 9"/>
          <p:cNvSpPr/>
          <p:nvPr/>
        </p:nvSpPr>
        <p:spPr>
          <a:xfrm>
            <a:off x="752593" y="1727964"/>
            <a:ext cx="11138370" cy="395170"/>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The y coordinate on the mathematical line at pixel column position </a:t>
            </a:r>
            <a:r>
              <a:rPr lang="en-US" sz="1975" dirty="0" err="1">
                <a:solidFill>
                  <a:srgbClr val="002060"/>
                </a:solidFill>
                <a:latin typeface="Cambria" pitchFamily="18" charset="0"/>
              </a:rPr>
              <a:t>x</a:t>
            </a:r>
            <a:r>
              <a:rPr lang="en-US" sz="1383" dirty="0" err="1">
                <a:solidFill>
                  <a:srgbClr val="002060"/>
                </a:solidFill>
                <a:latin typeface="Cambria" pitchFamily="18" charset="0"/>
              </a:rPr>
              <a:t>k</a:t>
            </a:r>
            <a:r>
              <a:rPr lang="en-US" sz="1975" dirty="0">
                <a:solidFill>
                  <a:srgbClr val="002060"/>
                </a:solidFill>
                <a:latin typeface="Cambria" pitchFamily="18" charset="0"/>
              </a:rPr>
              <a:t> + 1 is calculated as</a:t>
            </a:r>
          </a:p>
        </p:txBody>
      </p:sp>
      <p:sp>
        <p:nvSpPr>
          <p:cNvPr id="9" name="Rounded Rectangle 8"/>
          <p:cNvSpPr/>
          <p:nvPr/>
        </p:nvSpPr>
        <p:spPr>
          <a:xfrm>
            <a:off x="2709333" y="1095963"/>
            <a:ext cx="6246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err="1">
                <a:solidFill>
                  <a:srgbClr val="002060"/>
                </a:solidFill>
                <a:latin typeface="Cambria" pitchFamily="18" charset="0"/>
              </a:rPr>
              <a:t>Bresenham’s</a:t>
            </a:r>
            <a:r>
              <a:rPr lang="en-US" sz="2370" b="1" dirty="0">
                <a:solidFill>
                  <a:srgbClr val="002060"/>
                </a:solidFill>
                <a:latin typeface="Cambria" pitchFamily="18" charset="0"/>
              </a:rPr>
              <a:t> Line-Drawing Algorithm</a:t>
            </a:r>
            <a:endParaRPr lang="en-US" sz="2370" dirty="0"/>
          </a:p>
        </p:txBody>
      </p:sp>
      <p:pic>
        <p:nvPicPr>
          <p:cNvPr id="7" name="Picture 6"/>
          <p:cNvPicPr>
            <a:picLocks noChangeAspect="1"/>
          </p:cNvPicPr>
          <p:nvPr/>
        </p:nvPicPr>
        <p:blipFill>
          <a:blip r:embed="rId2"/>
          <a:stretch>
            <a:fillRect/>
          </a:stretch>
        </p:blipFill>
        <p:spPr>
          <a:xfrm>
            <a:off x="1505185" y="2300111"/>
            <a:ext cx="9557926" cy="3311407"/>
          </a:xfrm>
          <a:prstGeom prst="rect">
            <a:avLst/>
          </a:prstGeom>
        </p:spPr>
      </p:pic>
    </p:spTree>
    <p:extLst>
      <p:ext uri="{BB962C8B-B14F-4D97-AF65-F5344CB8AC3E}">
        <p14:creationId xmlns:p14="http://schemas.microsoft.com/office/powerpoint/2010/main" val="1010187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8</a:t>
            </a:r>
          </a:p>
        </p:txBody>
      </p:sp>
      <p:sp>
        <p:nvSpPr>
          <p:cNvPr id="8" name="Rectangle 7"/>
          <p:cNvSpPr/>
          <p:nvPr/>
        </p:nvSpPr>
        <p:spPr>
          <a:xfrm>
            <a:off x="752593" y="1727964"/>
            <a:ext cx="11138370" cy="699147"/>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To determine which of the two pixels is closest to the line path, we can set up an efficient test that is based on the difference between the two pixel separations as follows:</a:t>
            </a:r>
          </a:p>
        </p:txBody>
      </p:sp>
      <p:sp>
        <p:nvSpPr>
          <p:cNvPr id="7" name="Rounded Rectangle 6"/>
          <p:cNvSpPr/>
          <p:nvPr/>
        </p:nvSpPr>
        <p:spPr>
          <a:xfrm>
            <a:off x="2709333" y="1095963"/>
            <a:ext cx="6246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err="1">
                <a:solidFill>
                  <a:srgbClr val="002060"/>
                </a:solidFill>
                <a:latin typeface="Cambria" pitchFamily="18" charset="0"/>
              </a:rPr>
              <a:t>Bresenham’s</a:t>
            </a:r>
            <a:r>
              <a:rPr lang="en-US" sz="2370" b="1" dirty="0">
                <a:solidFill>
                  <a:srgbClr val="002060"/>
                </a:solidFill>
                <a:latin typeface="Cambria" pitchFamily="18" charset="0"/>
              </a:rPr>
              <a:t> Line-Drawing Algorithm</a:t>
            </a:r>
            <a:endParaRPr lang="en-US" sz="2370" dirty="0"/>
          </a:p>
        </p:txBody>
      </p:sp>
      <p:pic>
        <p:nvPicPr>
          <p:cNvPr id="5" name="Picture 4"/>
          <p:cNvPicPr>
            <a:picLocks noChangeAspect="1"/>
          </p:cNvPicPr>
          <p:nvPr/>
        </p:nvPicPr>
        <p:blipFill>
          <a:blip r:embed="rId2"/>
          <a:stretch>
            <a:fillRect/>
          </a:stretch>
        </p:blipFill>
        <p:spPr>
          <a:xfrm>
            <a:off x="3160889" y="2457037"/>
            <a:ext cx="7545400" cy="746185"/>
          </a:xfrm>
          <a:prstGeom prst="rect">
            <a:avLst/>
          </a:prstGeom>
        </p:spPr>
      </p:pic>
      <p:sp>
        <p:nvSpPr>
          <p:cNvPr id="9" name="Rectangle 8"/>
          <p:cNvSpPr/>
          <p:nvPr/>
        </p:nvSpPr>
        <p:spPr>
          <a:xfrm>
            <a:off x="752593" y="3203223"/>
            <a:ext cx="11138370" cy="1307100"/>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 decision parameter </a:t>
            </a:r>
            <a:r>
              <a:rPr lang="en-US" sz="1975" dirty="0" err="1">
                <a:solidFill>
                  <a:srgbClr val="002060"/>
                </a:solidFill>
                <a:latin typeface="Cambria" pitchFamily="18" charset="0"/>
              </a:rPr>
              <a:t>pk</a:t>
            </a:r>
            <a:r>
              <a:rPr lang="en-US" sz="1975" dirty="0">
                <a:solidFill>
                  <a:srgbClr val="002060"/>
                </a:solidFill>
                <a:latin typeface="Cambria" pitchFamily="18" charset="0"/>
              </a:rPr>
              <a:t> for the kth step in the line algorithm can be obtained by rearranging Equation 13 so that it involves only integer calculations. We accomplish this by substituting m = </a:t>
            </a:r>
            <a:r>
              <a:rPr lang="en-US" sz="1975" dirty="0" err="1">
                <a:solidFill>
                  <a:srgbClr val="002060"/>
                </a:solidFill>
                <a:latin typeface="Cambria" pitchFamily="18" charset="0"/>
              </a:rPr>
              <a:t>Δy</a:t>
            </a:r>
            <a:r>
              <a:rPr lang="en-US" sz="1975" dirty="0">
                <a:solidFill>
                  <a:srgbClr val="002060"/>
                </a:solidFill>
                <a:latin typeface="Cambria" pitchFamily="18" charset="0"/>
              </a:rPr>
              <a:t>/</a:t>
            </a:r>
            <a:r>
              <a:rPr lang="en-US" sz="1975" dirty="0" err="1">
                <a:solidFill>
                  <a:srgbClr val="002060"/>
                </a:solidFill>
                <a:latin typeface="Cambria" pitchFamily="18" charset="0"/>
              </a:rPr>
              <a:t>Δx</a:t>
            </a:r>
            <a:r>
              <a:rPr lang="en-US" sz="1975" dirty="0">
                <a:solidFill>
                  <a:srgbClr val="002060"/>
                </a:solidFill>
                <a:latin typeface="Cambria" pitchFamily="18" charset="0"/>
              </a:rPr>
              <a:t>, where </a:t>
            </a:r>
            <a:r>
              <a:rPr lang="en-US" sz="1975" dirty="0" err="1">
                <a:solidFill>
                  <a:srgbClr val="002060"/>
                </a:solidFill>
                <a:latin typeface="Cambria" pitchFamily="18" charset="0"/>
              </a:rPr>
              <a:t>Δy</a:t>
            </a:r>
            <a:r>
              <a:rPr lang="en-US" sz="1975" dirty="0">
                <a:solidFill>
                  <a:srgbClr val="002060"/>
                </a:solidFill>
                <a:latin typeface="Cambria" pitchFamily="18" charset="0"/>
              </a:rPr>
              <a:t> and </a:t>
            </a:r>
            <a:r>
              <a:rPr lang="en-US" sz="1975" dirty="0" err="1">
                <a:solidFill>
                  <a:srgbClr val="002060"/>
                </a:solidFill>
                <a:latin typeface="Cambria" pitchFamily="18" charset="0"/>
              </a:rPr>
              <a:t>Δx</a:t>
            </a:r>
            <a:r>
              <a:rPr lang="en-US" sz="1975" dirty="0">
                <a:solidFill>
                  <a:srgbClr val="002060"/>
                </a:solidFill>
                <a:latin typeface="Cambria" pitchFamily="18" charset="0"/>
              </a:rPr>
              <a:t> are the vertical and horizontal separations of the endpoint positions, and defining the decision parameter as</a:t>
            </a:r>
          </a:p>
        </p:txBody>
      </p:sp>
      <p:pic>
        <p:nvPicPr>
          <p:cNvPr id="6" name="Picture 5"/>
          <p:cNvPicPr>
            <a:picLocks noChangeAspect="1"/>
          </p:cNvPicPr>
          <p:nvPr/>
        </p:nvPicPr>
        <p:blipFill>
          <a:blip r:embed="rId3"/>
          <a:stretch>
            <a:fillRect/>
          </a:stretch>
        </p:blipFill>
        <p:spPr>
          <a:xfrm>
            <a:off x="3537185" y="4658359"/>
            <a:ext cx="6999111" cy="1103679"/>
          </a:xfrm>
          <a:prstGeom prst="rect">
            <a:avLst/>
          </a:prstGeom>
        </p:spPr>
      </p:pic>
    </p:spTree>
    <p:extLst>
      <p:ext uri="{BB962C8B-B14F-4D97-AF65-F5344CB8AC3E}">
        <p14:creationId xmlns:p14="http://schemas.microsoft.com/office/powerpoint/2010/main" val="17425041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9</a:t>
            </a:r>
          </a:p>
        </p:txBody>
      </p:sp>
      <p:sp>
        <p:nvSpPr>
          <p:cNvPr id="6" name="AutoShape 2" descr="Advantages and Disadvantages of Computer Networking - Coding Ninja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7" name="AutoShape 4" descr="Advantages and Disadvantages of Computer Networking - Coding Ninjas"/>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9" name="Rectangle 8"/>
          <p:cNvSpPr/>
          <p:nvPr/>
        </p:nvSpPr>
        <p:spPr>
          <a:xfrm>
            <a:off x="752593" y="1773297"/>
            <a:ext cx="11138370" cy="343493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The sign of </a:t>
            </a:r>
            <a:r>
              <a:rPr lang="en-US" sz="1975" dirty="0" err="1">
                <a:solidFill>
                  <a:srgbClr val="002060"/>
                </a:solidFill>
                <a:latin typeface="Cambria" pitchFamily="18" charset="0"/>
              </a:rPr>
              <a:t>p</a:t>
            </a:r>
            <a:r>
              <a:rPr lang="en-US" sz="1383" dirty="0" err="1">
                <a:solidFill>
                  <a:srgbClr val="002060"/>
                </a:solidFill>
                <a:latin typeface="Cambria" pitchFamily="18" charset="0"/>
              </a:rPr>
              <a:t>k</a:t>
            </a:r>
            <a:r>
              <a:rPr lang="en-US" sz="1975" dirty="0">
                <a:solidFill>
                  <a:srgbClr val="002060"/>
                </a:solidFill>
                <a:latin typeface="Cambria" pitchFamily="18" charset="0"/>
              </a:rPr>
              <a:t> is the same as the sign of </a:t>
            </a:r>
            <a:r>
              <a:rPr lang="en-US" sz="1975" dirty="0" err="1">
                <a:solidFill>
                  <a:srgbClr val="002060"/>
                </a:solidFill>
                <a:latin typeface="Cambria" pitchFamily="18" charset="0"/>
              </a:rPr>
              <a:t>d</a:t>
            </a:r>
            <a:r>
              <a:rPr lang="en-US" sz="1383" dirty="0" err="1">
                <a:solidFill>
                  <a:srgbClr val="002060"/>
                </a:solidFill>
                <a:latin typeface="Cambria" pitchFamily="18" charset="0"/>
              </a:rPr>
              <a:t>lower</a:t>
            </a:r>
            <a:r>
              <a:rPr lang="en-US" sz="1975" dirty="0">
                <a:solidFill>
                  <a:srgbClr val="002060"/>
                </a:solidFill>
                <a:latin typeface="Cambria" pitchFamily="18" charset="0"/>
              </a:rPr>
              <a:t> −</a:t>
            </a:r>
            <a:r>
              <a:rPr lang="en-US" sz="1975" dirty="0" err="1">
                <a:solidFill>
                  <a:srgbClr val="002060"/>
                </a:solidFill>
                <a:latin typeface="Cambria" pitchFamily="18" charset="0"/>
              </a:rPr>
              <a:t>d</a:t>
            </a:r>
            <a:r>
              <a:rPr lang="en-US" sz="1383" dirty="0" err="1">
                <a:solidFill>
                  <a:srgbClr val="002060"/>
                </a:solidFill>
                <a:latin typeface="Cambria" pitchFamily="18" charset="0"/>
              </a:rPr>
              <a:t>upper</a:t>
            </a:r>
            <a:r>
              <a:rPr lang="en-US" sz="1975" dirty="0">
                <a:solidFill>
                  <a:srgbClr val="002060"/>
                </a:solidFill>
                <a:latin typeface="Cambria" pitchFamily="18" charset="0"/>
              </a:rPr>
              <a:t>, because  </a:t>
            </a:r>
            <a:r>
              <a:rPr lang="el-GR" sz="1975" dirty="0">
                <a:solidFill>
                  <a:srgbClr val="002060"/>
                </a:solidFill>
                <a:latin typeface="Cambria" pitchFamily="18" charset="0"/>
              </a:rPr>
              <a:t>Δ</a:t>
            </a:r>
            <a:r>
              <a:rPr lang="en-US" sz="1975" dirty="0">
                <a:solidFill>
                  <a:srgbClr val="002060"/>
                </a:solidFill>
                <a:latin typeface="Cambria" pitchFamily="18" charset="0"/>
              </a:rPr>
              <a:t>x&gt;0 for our example. Parameter c is constant and has the value 2</a:t>
            </a:r>
            <a:r>
              <a:rPr lang="el-GR" sz="1975" dirty="0">
                <a:solidFill>
                  <a:srgbClr val="002060"/>
                </a:solidFill>
                <a:latin typeface="Cambria" pitchFamily="18" charset="0"/>
              </a:rPr>
              <a:t>Δ</a:t>
            </a:r>
            <a:r>
              <a:rPr lang="en-US" sz="1975" dirty="0">
                <a:solidFill>
                  <a:srgbClr val="002060"/>
                </a:solidFill>
                <a:latin typeface="Cambria" pitchFamily="18" charset="0"/>
              </a:rPr>
              <a:t>y + </a:t>
            </a:r>
            <a:r>
              <a:rPr lang="el-GR" sz="1975" dirty="0">
                <a:solidFill>
                  <a:srgbClr val="002060"/>
                </a:solidFill>
                <a:latin typeface="Cambria" pitchFamily="18" charset="0"/>
              </a:rPr>
              <a:t>Δ</a:t>
            </a:r>
            <a:r>
              <a:rPr lang="en-US" sz="1975" dirty="0">
                <a:solidFill>
                  <a:srgbClr val="002060"/>
                </a:solidFill>
                <a:latin typeface="Cambria" pitchFamily="18" charset="0"/>
              </a:rPr>
              <a:t>x(2b − 1), which is independent of the pixel position and will be eliminated in the recursive calculations for </a:t>
            </a:r>
            <a:r>
              <a:rPr lang="en-US" sz="1975" dirty="0" err="1">
                <a:solidFill>
                  <a:srgbClr val="002060"/>
                </a:solidFill>
                <a:latin typeface="Cambria" pitchFamily="18" charset="0"/>
              </a:rPr>
              <a:t>p</a:t>
            </a:r>
            <a:r>
              <a:rPr lang="en-US" sz="1383" dirty="0" err="1">
                <a:solidFill>
                  <a:srgbClr val="002060"/>
                </a:solidFill>
                <a:latin typeface="Cambria" pitchFamily="18" charset="0"/>
              </a:rPr>
              <a:t>k</a:t>
            </a:r>
            <a:r>
              <a:rPr lang="en-US" sz="1975" dirty="0">
                <a:solidFill>
                  <a:srgbClr val="002060"/>
                </a:solidFill>
                <a:latin typeface="Cambria" pitchFamily="18" charset="0"/>
              </a:rPr>
              <a:t> .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If the pixel at </a:t>
            </a:r>
            <a:r>
              <a:rPr lang="en-US" sz="1975" dirty="0" err="1">
                <a:solidFill>
                  <a:srgbClr val="002060"/>
                </a:solidFill>
                <a:latin typeface="Cambria" pitchFamily="18" charset="0"/>
              </a:rPr>
              <a:t>y</a:t>
            </a:r>
            <a:r>
              <a:rPr lang="en-US" sz="1383" dirty="0" err="1">
                <a:solidFill>
                  <a:srgbClr val="002060"/>
                </a:solidFill>
                <a:latin typeface="Cambria" pitchFamily="18" charset="0"/>
              </a:rPr>
              <a:t>k</a:t>
            </a:r>
            <a:r>
              <a:rPr lang="en-US" sz="1975" dirty="0">
                <a:solidFill>
                  <a:srgbClr val="002060"/>
                </a:solidFill>
                <a:latin typeface="Cambria" pitchFamily="18" charset="0"/>
              </a:rPr>
              <a:t> is “closer” to the line path than the pixel at </a:t>
            </a:r>
            <a:r>
              <a:rPr lang="en-US" sz="1975" dirty="0" err="1">
                <a:solidFill>
                  <a:srgbClr val="002060"/>
                </a:solidFill>
                <a:latin typeface="Cambria" pitchFamily="18" charset="0"/>
              </a:rPr>
              <a:t>y</a:t>
            </a:r>
            <a:r>
              <a:rPr lang="en-US" sz="1383" dirty="0" err="1">
                <a:solidFill>
                  <a:srgbClr val="002060"/>
                </a:solidFill>
                <a:latin typeface="Cambria" pitchFamily="18" charset="0"/>
              </a:rPr>
              <a:t>k</a:t>
            </a:r>
            <a:r>
              <a:rPr lang="en-US" sz="1975" dirty="0">
                <a:solidFill>
                  <a:srgbClr val="002060"/>
                </a:solidFill>
                <a:latin typeface="Cambria" pitchFamily="18" charset="0"/>
              </a:rPr>
              <a:t> + 1 (that is, </a:t>
            </a:r>
            <a:r>
              <a:rPr lang="en-US" sz="1975" dirty="0" err="1">
                <a:solidFill>
                  <a:srgbClr val="002060"/>
                </a:solidFill>
                <a:latin typeface="Cambria" pitchFamily="18" charset="0"/>
              </a:rPr>
              <a:t>d</a:t>
            </a:r>
            <a:r>
              <a:rPr lang="en-US" sz="1383" dirty="0" err="1">
                <a:solidFill>
                  <a:srgbClr val="002060"/>
                </a:solidFill>
                <a:latin typeface="Cambria" pitchFamily="18" charset="0"/>
              </a:rPr>
              <a:t>lower</a:t>
            </a:r>
            <a:r>
              <a:rPr lang="en-US" sz="1975" dirty="0">
                <a:solidFill>
                  <a:srgbClr val="002060"/>
                </a:solidFill>
                <a:latin typeface="Cambria" pitchFamily="18" charset="0"/>
              </a:rPr>
              <a:t> &lt; </a:t>
            </a:r>
            <a:r>
              <a:rPr lang="en-US" sz="1975" dirty="0" err="1">
                <a:solidFill>
                  <a:srgbClr val="002060"/>
                </a:solidFill>
                <a:latin typeface="Cambria" pitchFamily="18" charset="0"/>
              </a:rPr>
              <a:t>d</a:t>
            </a:r>
            <a:r>
              <a:rPr lang="en-US" sz="1383" dirty="0" err="1">
                <a:solidFill>
                  <a:srgbClr val="002060"/>
                </a:solidFill>
                <a:latin typeface="Cambria" pitchFamily="18" charset="0"/>
              </a:rPr>
              <a:t>upper</a:t>
            </a:r>
            <a:r>
              <a:rPr lang="en-US" sz="1975" dirty="0">
                <a:solidFill>
                  <a:srgbClr val="002060"/>
                </a:solidFill>
                <a:latin typeface="Cambria" pitchFamily="18" charset="0"/>
              </a:rPr>
              <a:t>), then decision parameter </a:t>
            </a:r>
            <a:r>
              <a:rPr lang="en-US" sz="1975" dirty="0" err="1">
                <a:solidFill>
                  <a:srgbClr val="002060"/>
                </a:solidFill>
                <a:latin typeface="Cambria" pitchFamily="18" charset="0"/>
              </a:rPr>
              <a:t>p</a:t>
            </a:r>
            <a:r>
              <a:rPr lang="en-US" sz="1383" dirty="0" err="1">
                <a:solidFill>
                  <a:srgbClr val="002060"/>
                </a:solidFill>
                <a:latin typeface="Cambria" pitchFamily="18" charset="0"/>
              </a:rPr>
              <a:t>k</a:t>
            </a:r>
            <a:r>
              <a:rPr lang="en-US" sz="1975" dirty="0">
                <a:solidFill>
                  <a:srgbClr val="002060"/>
                </a:solidFill>
                <a:latin typeface="Cambria" pitchFamily="18" charset="0"/>
              </a:rPr>
              <a:t> is negative. In that case, we plot the lower pixel; otherwise, we plot the upper pixel.</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Coordinate changes along the line occur in unit steps in either the x or y direction. Therefore, we can obtain the values of successive decision parameters using incremental integer calculations. At step k + 1, the decision parameter is evaluated from Equation 14 as</a:t>
            </a:r>
          </a:p>
        </p:txBody>
      </p:sp>
      <p:sp>
        <p:nvSpPr>
          <p:cNvPr id="10" name="Rounded Rectangle 9"/>
          <p:cNvSpPr/>
          <p:nvPr/>
        </p:nvSpPr>
        <p:spPr>
          <a:xfrm>
            <a:off x="2709333" y="1095963"/>
            <a:ext cx="6246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err="1">
                <a:solidFill>
                  <a:srgbClr val="002060"/>
                </a:solidFill>
                <a:latin typeface="Cambria" pitchFamily="18" charset="0"/>
              </a:rPr>
              <a:t>Bresenham’s</a:t>
            </a:r>
            <a:r>
              <a:rPr lang="en-US" sz="2370" b="1" dirty="0">
                <a:solidFill>
                  <a:srgbClr val="002060"/>
                </a:solidFill>
                <a:latin typeface="Cambria" pitchFamily="18" charset="0"/>
              </a:rPr>
              <a:t> Line-Drawing Algorithm</a:t>
            </a:r>
            <a:endParaRPr lang="en-US" sz="2370" dirty="0"/>
          </a:p>
        </p:txBody>
      </p:sp>
      <p:pic>
        <p:nvPicPr>
          <p:cNvPr id="8" name="Picture 7"/>
          <p:cNvPicPr>
            <a:picLocks noChangeAspect="1"/>
          </p:cNvPicPr>
          <p:nvPr/>
        </p:nvPicPr>
        <p:blipFill>
          <a:blip r:embed="rId2"/>
          <a:stretch>
            <a:fillRect/>
          </a:stretch>
        </p:blipFill>
        <p:spPr>
          <a:xfrm>
            <a:off x="4064000" y="5387887"/>
            <a:ext cx="4515556" cy="478543"/>
          </a:xfrm>
          <a:prstGeom prst="rect">
            <a:avLst/>
          </a:prstGeom>
        </p:spPr>
      </p:pic>
    </p:spTree>
    <p:extLst>
      <p:ext uri="{BB962C8B-B14F-4D97-AF65-F5344CB8AC3E}">
        <p14:creationId xmlns:p14="http://schemas.microsoft.com/office/powerpoint/2010/main" val="2448383707"/>
      </p:ext>
    </p:extLst>
  </p:cSld>
  <p:clrMapOvr>
    <a:masterClrMapping/>
  </p:clrMapOvr>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BE25ECD4-79A2-4AC1-8122-1434017AB399}" vid="{962F2259-9D74-4044-95CC-5E6CDDFD606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0</TotalTime>
  <Words>1153</Words>
  <Application>Microsoft Office PowerPoint</Application>
  <PresentationFormat>Widescreen</PresentationFormat>
  <Paragraphs>127</Paragraphs>
  <Slides>19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Bookman Old Style</vt:lpstr>
      <vt:lpstr>Calibri</vt:lpstr>
      <vt:lpstr>Cambria</vt:lpstr>
      <vt:lpstr>Cambria Math</vt:lpstr>
      <vt:lpstr>Wingdings</vt:lpstr>
      <vt:lpstr>Theme1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Yogesh Neelappa</dc:creator>
  <cp:lastModifiedBy>Yogesh Neelappa</cp:lastModifiedBy>
  <cp:revision>1</cp:revision>
  <dcterms:created xsi:type="dcterms:W3CDTF">2026-01-25T12:25:33Z</dcterms:created>
  <dcterms:modified xsi:type="dcterms:W3CDTF">2026-01-25T12:26:08Z</dcterms:modified>
</cp:coreProperties>
</file>